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6"/>
  </p:notesMasterIdLst>
  <p:handoutMasterIdLst>
    <p:handoutMasterId r:id="rId37"/>
  </p:handoutMasterIdLst>
  <p:sldIdLst>
    <p:sldId id="319" r:id="rId2"/>
    <p:sldId id="320" r:id="rId3"/>
    <p:sldId id="321" r:id="rId4"/>
    <p:sldId id="322" r:id="rId5"/>
    <p:sldId id="323" r:id="rId6"/>
    <p:sldId id="324" r:id="rId7"/>
    <p:sldId id="325" r:id="rId8"/>
    <p:sldId id="326" r:id="rId9"/>
    <p:sldId id="304" r:id="rId10"/>
    <p:sldId id="317" r:id="rId11"/>
    <p:sldId id="257" r:id="rId12"/>
    <p:sldId id="305" r:id="rId13"/>
    <p:sldId id="258" r:id="rId14"/>
    <p:sldId id="309" r:id="rId15"/>
    <p:sldId id="311" r:id="rId16"/>
    <p:sldId id="260" r:id="rId17"/>
    <p:sldId id="306" r:id="rId18"/>
    <p:sldId id="264" r:id="rId19"/>
    <p:sldId id="313" r:id="rId20"/>
    <p:sldId id="314" r:id="rId21"/>
    <p:sldId id="308" r:id="rId22"/>
    <p:sldId id="296" r:id="rId23"/>
    <p:sldId id="297" r:id="rId24"/>
    <p:sldId id="263" r:id="rId25"/>
    <p:sldId id="300" r:id="rId26"/>
    <p:sldId id="301" r:id="rId27"/>
    <p:sldId id="280" r:id="rId28"/>
    <p:sldId id="312" r:id="rId29"/>
    <p:sldId id="286" r:id="rId30"/>
    <p:sldId id="318" r:id="rId31"/>
    <p:sldId id="327" r:id="rId32"/>
    <p:sldId id="330" r:id="rId33"/>
    <p:sldId id="328" r:id="rId34"/>
    <p:sldId id="329" r:id="rId35"/>
  </p:sldIdLst>
  <p:sldSz cx="9144000" cy="6858000" type="screen4x3"/>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YNTHIA GOLDSWORTHY" initials="CG" lastIdx="7" clrIdx="0">
    <p:extLst/>
  </p:cmAuthor>
  <p:cmAuthor id="2" name="Jennifer Kurtz" initials="JK" lastIdx="5"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A1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83667" autoAdjust="0"/>
  </p:normalViewPr>
  <p:slideViewPr>
    <p:cSldViewPr snapToGrid="0">
      <p:cViewPr varScale="1">
        <p:scale>
          <a:sx n="67" d="100"/>
          <a:sy n="67" d="100"/>
        </p:scale>
        <p:origin x="1212" y="56"/>
      </p:cViewPr>
      <p:guideLst>
        <p:guide orient="horz" pos="2160"/>
        <p:guide pos="2880"/>
      </p:guideLst>
    </p:cSldViewPr>
  </p:slideViewPr>
  <p:outlineViewPr>
    <p:cViewPr>
      <p:scale>
        <a:sx n="33" d="100"/>
        <a:sy n="33" d="100"/>
      </p:scale>
      <p:origin x="0" y="-12317"/>
    </p:cViewPr>
  </p:outlineViewPr>
  <p:notesTextViewPr>
    <p:cViewPr>
      <p:scale>
        <a:sx n="3" d="2"/>
        <a:sy n="3" d="2"/>
      </p:scale>
      <p:origin x="0" y="0"/>
    </p:cViewPr>
  </p:notesTextViewPr>
  <p:sorterViewPr>
    <p:cViewPr varScale="1">
      <p:scale>
        <a:sx n="1" d="1"/>
        <a:sy n="1" d="1"/>
      </p:scale>
      <p:origin x="0" y="-4867"/>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053A2A-7908-4C50-8084-B824C30CBD02}" type="doc">
      <dgm:prSet loTypeId="urn:microsoft.com/office/officeart/2005/8/layout/process1" loCatId="process" qsTypeId="urn:microsoft.com/office/officeart/2005/8/quickstyle/simple1" qsCatId="simple" csTypeId="urn:microsoft.com/office/officeart/2005/8/colors/colorful1" csCatId="colorful" phldr="1"/>
      <dgm:spPr/>
    </dgm:pt>
    <dgm:pt modelId="{984113C6-64BA-4D06-AE04-5A106CCBBC6D}">
      <dgm:prSet phldrT="[Text]" custT="1"/>
      <dgm:spPr/>
      <dgm:t>
        <a:bodyPr/>
        <a:lstStyle/>
        <a:p>
          <a:pPr>
            <a:spcAft>
              <a:spcPts val="0"/>
            </a:spcAft>
          </a:pPr>
          <a:r>
            <a:rPr lang="en-US" sz="2000" dirty="0" smtClean="0"/>
            <a:t>Moving from </a:t>
          </a:r>
          <a:r>
            <a:rPr lang="en-US" sz="2800" b="1" dirty="0" smtClean="0">
              <a:effectLst>
                <a:outerShdw blurRad="38100" dist="38100" dir="2700000" algn="tl">
                  <a:srgbClr val="000000">
                    <a:alpha val="43137"/>
                  </a:srgbClr>
                </a:outerShdw>
              </a:effectLst>
            </a:rPr>
            <a:t>WHAT</a:t>
          </a:r>
        </a:p>
        <a:p>
          <a:pPr>
            <a:spcAft>
              <a:spcPct val="35000"/>
            </a:spcAft>
          </a:pPr>
          <a:r>
            <a:rPr lang="en-US" sz="2000" dirty="0" smtClean="0"/>
            <a:t>we see in the data</a:t>
          </a:r>
          <a:endParaRPr lang="en-US" sz="2000" dirty="0"/>
        </a:p>
      </dgm:t>
    </dgm:pt>
    <dgm:pt modelId="{77140F4C-37AD-40B8-8A8A-5AA6D758FA61}" type="parTrans" cxnId="{C61D9E9F-E52F-4413-B364-3524A50FB33A}">
      <dgm:prSet/>
      <dgm:spPr/>
      <dgm:t>
        <a:bodyPr/>
        <a:lstStyle/>
        <a:p>
          <a:endParaRPr lang="en-US"/>
        </a:p>
      </dgm:t>
    </dgm:pt>
    <dgm:pt modelId="{10390D15-B5D6-46C3-9FA1-A17EEF055F11}" type="sibTrans" cxnId="{C61D9E9F-E52F-4413-B364-3524A50FB33A}">
      <dgm:prSet/>
      <dgm:spPr/>
      <dgm:t>
        <a:bodyPr/>
        <a:lstStyle/>
        <a:p>
          <a:endParaRPr lang="en-US"/>
        </a:p>
      </dgm:t>
    </dgm:pt>
    <dgm:pt modelId="{71C41E6D-861E-4F36-8AEA-35DF32969CEE}">
      <dgm:prSet phldrT="[Text]" custT="1"/>
      <dgm:spPr/>
      <dgm:t>
        <a:bodyPr/>
        <a:lstStyle/>
        <a:p>
          <a:pPr>
            <a:spcAft>
              <a:spcPts val="0"/>
            </a:spcAft>
          </a:pPr>
          <a:r>
            <a:rPr lang="en-US" sz="2000" dirty="0" smtClean="0"/>
            <a:t>To</a:t>
          </a:r>
          <a:r>
            <a:rPr lang="en-US" sz="3200" dirty="0" smtClean="0"/>
            <a:t> </a:t>
          </a:r>
          <a:r>
            <a:rPr lang="en-US" sz="3200" b="1" dirty="0" smtClean="0">
              <a:effectLst>
                <a:outerShdw blurRad="38100" dist="38100" dir="2700000" algn="tl">
                  <a:srgbClr val="000000">
                    <a:alpha val="43137"/>
                  </a:srgbClr>
                </a:outerShdw>
              </a:effectLst>
            </a:rPr>
            <a:t>WHY</a:t>
          </a:r>
          <a:r>
            <a:rPr lang="en-US" sz="3200" dirty="0" smtClean="0"/>
            <a:t> – </a:t>
          </a:r>
        </a:p>
        <a:p>
          <a:pPr>
            <a:spcAft>
              <a:spcPct val="35000"/>
            </a:spcAft>
          </a:pPr>
          <a:r>
            <a:rPr lang="en-US" sz="2400" dirty="0" smtClean="0"/>
            <a:t>the root cause(s)</a:t>
          </a:r>
          <a:endParaRPr lang="en-US" sz="2400" dirty="0"/>
        </a:p>
      </dgm:t>
    </dgm:pt>
    <dgm:pt modelId="{A5256C73-ADE9-4504-B3C6-C8964D819453}" type="parTrans" cxnId="{1DF4B825-97FC-438B-80B3-DCB5E1F3EAA5}">
      <dgm:prSet/>
      <dgm:spPr/>
      <dgm:t>
        <a:bodyPr/>
        <a:lstStyle/>
        <a:p>
          <a:endParaRPr lang="en-US"/>
        </a:p>
      </dgm:t>
    </dgm:pt>
    <dgm:pt modelId="{2A8218ED-F223-4305-930C-7E3E0E0D05A7}" type="sibTrans" cxnId="{1DF4B825-97FC-438B-80B3-DCB5E1F3EAA5}">
      <dgm:prSet/>
      <dgm:spPr/>
      <dgm:t>
        <a:bodyPr/>
        <a:lstStyle/>
        <a:p>
          <a:endParaRPr lang="en-US"/>
        </a:p>
      </dgm:t>
    </dgm:pt>
    <dgm:pt modelId="{8F3AD847-2625-46ED-AA8D-288BD7C5B689}" type="pres">
      <dgm:prSet presAssocID="{09053A2A-7908-4C50-8084-B824C30CBD02}" presName="Name0" presStyleCnt="0">
        <dgm:presLayoutVars>
          <dgm:dir/>
          <dgm:resizeHandles val="exact"/>
        </dgm:presLayoutVars>
      </dgm:prSet>
      <dgm:spPr/>
    </dgm:pt>
    <dgm:pt modelId="{6C4C333B-3CA2-49B4-8FC2-336D38CB6162}" type="pres">
      <dgm:prSet presAssocID="{984113C6-64BA-4D06-AE04-5A106CCBBC6D}" presName="node" presStyleLbl="node1" presStyleIdx="0" presStyleCnt="2">
        <dgm:presLayoutVars>
          <dgm:bulletEnabled val="1"/>
        </dgm:presLayoutVars>
      </dgm:prSet>
      <dgm:spPr/>
      <dgm:t>
        <a:bodyPr/>
        <a:lstStyle/>
        <a:p>
          <a:endParaRPr lang="en-US"/>
        </a:p>
      </dgm:t>
    </dgm:pt>
    <dgm:pt modelId="{50D43162-5E5E-473B-A2E2-1A3CB970264F}" type="pres">
      <dgm:prSet presAssocID="{10390D15-B5D6-46C3-9FA1-A17EEF055F11}" presName="sibTrans" presStyleLbl="sibTrans2D1" presStyleIdx="0" presStyleCnt="1" custScaleX="166737" custScaleY="103473"/>
      <dgm:spPr/>
      <dgm:t>
        <a:bodyPr/>
        <a:lstStyle/>
        <a:p>
          <a:endParaRPr lang="en-US"/>
        </a:p>
      </dgm:t>
    </dgm:pt>
    <dgm:pt modelId="{199904EC-D747-424F-8BA4-C2A7472D3CB1}" type="pres">
      <dgm:prSet presAssocID="{10390D15-B5D6-46C3-9FA1-A17EEF055F11}" presName="connectorText" presStyleLbl="sibTrans2D1" presStyleIdx="0" presStyleCnt="1"/>
      <dgm:spPr/>
      <dgm:t>
        <a:bodyPr/>
        <a:lstStyle/>
        <a:p>
          <a:endParaRPr lang="en-US"/>
        </a:p>
      </dgm:t>
    </dgm:pt>
    <dgm:pt modelId="{5576C325-4A95-4044-88EB-345FC6E9518E}" type="pres">
      <dgm:prSet presAssocID="{71C41E6D-861E-4F36-8AEA-35DF32969CEE}" presName="node" presStyleLbl="node1" presStyleIdx="1" presStyleCnt="2">
        <dgm:presLayoutVars>
          <dgm:bulletEnabled val="1"/>
        </dgm:presLayoutVars>
      </dgm:prSet>
      <dgm:spPr/>
      <dgm:t>
        <a:bodyPr/>
        <a:lstStyle/>
        <a:p>
          <a:endParaRPr lang="en-US"/>
        </a:p>
      </dgm:t>
    </dgm:pt>
  </dgm:ptLst>
  <dgm:cxnLst>
    <dgm:cxn modelId="{65986591-445B-4564-A44D-681329B0BD49}" type="presOf" srcId="{984113C6-64BA-4D06-AE04-5A106CCBBC6D}" destId="{6C4C333B-3CA2-49B4-8FC2-336D38CB6162}" srcOrd="0" destOrd="0" presId="urn:microsoft.com/office/officeart/2005/8/layout/process1"/>
    <dgm:cxn modelId="{06DA42C3-0BFF-4B4C-BB59-4D391E72B09E}" type="presOf" srcId="{71C41E6D-861E-4F36-8AEA-35DF32969CEE}" destId="{5576C325-4A95-4044-88EB-345FC6E9518E}" srcOrd="0" destOrd="0" presId="urn:microsoft.com/office/officeart/2005/8/layout/process1"/>
    <dgm:cxn modelId="{C61D9E9F-E52F-4413-B364-3524A50FB33A}" srcId="{09053A2A-7908-4C50-8084-B824C30CBD02}" destId="{984113C6-64BA-4D06-AE04-5A106CCBBC6D}" srcOrd="0" destOrd="0" parTransId="{77140F4C-37AD-40B8-8A8A-5AA6D758FA61}" sibTransId="{10390D15-B5D6-46C3-9FA1-A17EEF055F11}"/>
    <dgm:cxn modelId="{CE7A24A7-5057-4D0C-98C6-02D197D47A75}" type="presOf" srcId="{09053A2A-7908-4C50-8084-B824C30CBD02}" destId="{8F3AD847-2625-46ED-AA8D-288BD7C5B689}" srcOrd="0" destOrd="0" presId="urn:microsoft.com/office/officeart/2005/8/layout/process1"/>
    <dgm:cxn modelId="{4B4A3BF5-CD99-4474-B847-8EB7B0785402}" type="presOf" srcId="{10390D15-B5D6-46C3-9FA1-A17EEF055F11}" destId="{50D43162-5E5E-473B-A2E2-1A3CB970264F}" srcOrd="0" destOrd="0" presId="urn:microsoft.com/office/officeart/2005/8/layout/process1"/>
    <dgm:cxn modelId="{1DF4B825-97FC-438B-80B3-DCB5E1F3EAA5}" srcId="{09053A2A-7908-4C50-8084-B824C30CBD02}" destId="{71C41E6D-861E-4F36-8AEA-35DF32969CEE}" srcOrd="1" destOrd="0" parTransId="{A5256C73-ADE9-4504-B3C6-C8964D819453}" sibTransId="{2A8218ED-F223-4305-930C-7E3E0E0D05A7}"/>
    <dgm:cxn modelId="{1C217B80-63F1-4FD3-8548-0BC665506C47}" type="presOf" srcId="{10390D15-B5D6-46C3-9FA1-A17EEF055F11}" destId="{199904EC-D747-424F-8BA4-C2A7472D3CB1}" srcOrd="1" destOrd="0" presId="urn:microsoft.com/office/officeart/2005/8/layout/process1"/>
    <dgm:cxn modelId="{0AC7CC15-A07C-4688-B612-CF2F15544387}" type="presParOf" srcId="{8F3AD847-2625-46ED-AA8D-288BD7C5B689}" destId="{6C4C333B-3CA2-49B4-8FC2-336D38CB6162}" srcOrd="0" destOrd="0" presId="urn:microsoft.com/office/officeart/2005/8/layout/process1"/>
    <dgm:cxn modelId="{20F2E683-95D1-4719-BE2D-5E9445ABDCA6}" type="presParOf" srcId="{8F3AD847-2625-46ED-AA8D-288BD7C5B689}" destId="{50D43162-5E5E-473B-A2E2-1A3CB970264F}" srcOrd="1" destOrd="0" presId="urn:microsoft.com/office/officeart/2005/8/layout/process1"/>
    <dgm:cxn modelId="{08C19003-586C-4F7F-993D-27815E4A6D77}" type="presParOf" srcId="{50D43162-5E5E-473B-A2E2-1A3CB970264F}" destId="{199904EC-D747-424F-8BA4-C2A7472D3CB1}" srcOrd="0" destOrd="0" presId="urn:microsoft.com/office/officeart/2005/8/layout/process1"/>
    <dgm:cxn modelId="{5C07DFCD-A54B-4894-805F-441DB874A78F}" type="presParOf" srcId="{8F3AD847-2625-46ED-AA8D-288BD7C5B689}" destId="{5576C325-4A95-4044-88EB-345FC6E9518E}" srcOrd="2"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BFF4143-979F-4628-A4D0-8ABE4512AF32}" type="doc">
      <dgm:prSet loTypeId="urn:microsoft.com/office/officeart/2005/8/layout/hProcess9" loCatId="process" qsTypeId="urn:microsoft.com/office/officeart/2005/8/quickstyle/simple1" qsCatId="simple" csTypeId="urn:microsoft.com/office/officeart/2005/8/colors/colorful4" csCatId="colorful" phldr="1"/>
      <dgm:spPr/>
    </dgm:pt>
    <dgm:pt modelId="{1C8C464D-3ECE-42E4-A392-13CF35EE64E2}">
      <dgm:prSet phldrT="[Text]"/>
      <dgm:spPr/>
      <dgm:t>
        <a:bodyPr/>
        <a:lstStyle/>
        <a:p>
          <a:r>
            <a:rPr lang="en-US" dirty="0" smtClean="0"/>
            <a:t>Analyze data for patterns &amp; trends</a:t>
          </a:r>
          <a:endParaRPr lang="en-US" dirty="0"/>
        </a:p>
      </dgm:t>
    </dgm:pt>
    <dgm:pt modelId="{3A5E06A5-7B25-481B-824A-3B8F802D3FF7}" type="parTrans" cxnId="{6651F48A-9E37-45CC-A5EF-592FA68308F5}">
      <dgm:prSet/>
      <dgm:spPr/>
      <dgm:t>
        <a:bodyPr/>
        <a:lstStyle/>
        <a:p>
          <a:endParaRPr lang="en-US"/>
        </a:p>
      </dgm:t>
    </dgm:pt>
    <dgm:pt modelId="{ADA25B8C-00A7-43DD-A55F-9B44684F5710}" type="sibTrans" cxnId="{6651F48A-9E37-45CC-A5EF-592FA68308F5}">
      <dgm:prSet/>
      <dgm:spPr/>
      <dgm:t>
        <a:bodyPr/>
        <a:lstStyle/>
        <a:p>
          <a:endParaRPr lang="en-US"/>
        </a:p>
      </dgm:t>
    </dgm:pt>
    <dgm:pt modelId="{2FEADC81-BE97-4638-9AB0-4ED8774FD811}">
      <dgm:prSet phldrT="[Text]"/>
      <dgm:spPr/>
      <dgm:t>
        <a:bodyPr/>
        <a:lstStyle/>
        <a:p>
          <a:r>
            <a:rPr lang="en-US" dirty="0" smtClean="0"/>
            <a:t>Determine root cause(s)</a:t>
          </a:r>
          <a:endParaRPr lang="en-US" dirty="0"/>
        </a:p>
      </dgm:t>
    </dgm:pt>
    <dgm:pt modelId="{D65C3990-64E6-4A6F-A256-A227100FD505}" type="parTrans" cxnId="{7515CB05-46BA-456F-AEC8-818C4F58BB40}">
      <dgm:prSet/>
      <dgm:spPr/>
      <dgm:t>
        <a:bodyPr/>
        <a:lstStyle/>
        <a:p>
          <a:endParaRPr lang="en-US"/>
        </a:p>
      </dgm:t>
    </dgm:pt>
    <dgm:pt modelId="{84A6DFF0-61ED-46EE-A06D-E923825EBDDC}" type="sibTrans" cxnId="{7515CB05-46BA-456F-AEC8-818C4F58BB40}">
      <dgm:prSet/>
      <dgm:spPr/>
      <dgm:t>
        <a:bodyPr/>
        <a:lstStyle/>
        <a:p>
          <a:endParaRPr lang="en-US"/>
        </a:p>
      </dgm:t>
    </dgm:pt>
    <dgm:pt modelId="{7D313D49-A616-43E2-AC22-B1BE6D2C26BD}">
      <dgm:prSet phldrT="[Text]"/>
      <dgm:spPr/>
      <dgm:t>
        <a:bodyPr/>
        <a:lstStyle/>
        <a:p>
          <a:r>
            <a:rPr lang="en-US" dirty="0" smtClean="0"/>
            <a:t>Develop action plans</a:t>
          </a:r>
          <a:endParaRPr lang="en-US" dirty="0"/>
        </a:p>
      </dgm:t>
    </dgm:pt>
    <dgm:pt modelId="{66D79D1C-1A65-4651-A917-69E5E5F5C53F}" type="parTrans" cxnId="{8579D31E-0207-42E4-AD6E-9F8BEF010D9C}">
      <dgm:prSet/>
      <dgm:spPr/>
      <dgm:t>
        <a:bodyPr/>
        <a:lstStyle/>
        <a:p>
          <a:endParaRPr lang="en-US"/>
        </a:p>
      </dgm:t>
    </dgm:pt>
    <dgm:pt modelId="{4F471C64-7D6A-49EC-B847-3459905E7776}" type="sibTrans" cxnId="{8579D31E-0207-42E4-AD6E-9F8BEF010D9C}">
      <dgm:prSet/>
      <dgm:spPr/>
      <dgm:t>
        <a:bodyPr/>
        <a:lstStyle/>
        <a:p>
          <a:endParaRPr lang="en-US"/>
        </a:p>
      </dgm:t>
    </dgm:pt>
    <dgm:pt modelId="{8AD94C92-7D03-4EAD-BBB9-17401B77568C}" type="pres">
      <dgm:prSet presAssocID="{EBFF4143-979F-4628-A4D0-8ABE4512AF32}" presName="CompostProcess" presStyleCnt="0">
        <dgm:presLayoutVars>
          <dgm:dir/>
          <dgm:resizeHandles val="exact"/>
        </dgm:presLayoutVars>
      </dgm:prSet>
      <dgm:spPr/>
    </dgm:pt>
    <dgm:pt modelId="{7254EC0B-E5B3-40D9-947D-F728D8B1C366}" type="pres">
      <dgm:prSet presAssocID="{EBFF4143-979F-4628-A4D0-8ABE4512AF32}" presName="arrow" presStyleLbl="bgShp" presStyleIdx="0" presStyleCnt="1"/>
      <dgm:spPr/>
    </dgm:pt>
    <dgm:pt modelId="{A34F5EC5-E4D5-481A-A762-73AFDD1D4749}" type="pres">
      <dgm:prSet presAssocID="{EBFF4143-979F-4628-A4D0-8ABE4512AF32}" presName="linearProcess" presStyleCnt="0"/>
      <dgm:spPr/>
    </dgm:pt>
    <dgm:pt modelId="{ACA5A848-C426-4DFA-B920-9D3652BAC2AB}" type="pres">
      <dgm:prSet presAssocID="{1C8C464D-3ECE-42E4-A392-13CF35EE64E2}" presName="textNode" presStyleLbl="node1" presStyleIdx="0" presStyleCnt="3">
        <dgm:presLayoutVars>
          <dgm:bulletEnabled val="1"/>
        </dgm:presLayoutVars>
      </dgm:prSet>
      <dgm:spPr/>
      <dgm:t>
        <a:bodyPr/>
        <a:lstStyle/>
        <a:p>
          <a:endParaRPr lang="en-US"/>
        </a:p>
      </dgm:t>
    </dgm:pt>
    <dgm:pt modelId="{9FDDDA60-C8BB-4104-AEC8-BEABF63C6C84}" type="pres">
      <dgm:prSet presAssocID="{ADA25B8C-00A7-43DD-A55F-9B44684F5710}" presName="sibTrans" presStyleCnt="0"/>
      <dgm:spPr/>
    </dgm:pt>
    <dgm:pt modelId="{889AD4E2-7B77-4EF8-B696-F68E1A0FCB1A}" type="pres">
      <dgm:prSet presAssocID="{2FEADC81-BE97-4638-9AB0-4ED8774FD811}" presName="textNode" presStyleLbl="node1" presStyleIdx="1" presStyleCnt="3">
        <dgm:presLayoutVars>
          <dgm:bulletEnabled val="1"/>
        </dgm:presLayoutVars>
      </dgm:prSet>
      <dgm:spPr/>
      <dgm:t>
        <a:bodyPr/>
        <a:lstStyle/>
        <a:p>
          <a:endParaRPr lang="en-US"/>
        </a:p>
      </dgm:t>
    </dgm:pt>
    <dgm:pt modelId="{6F7633A6-90C8-450F-86A5-DFFA51B01349}" type="pres">
      <dgm:prSet presAssocID="{84A6DFF0-61ED-46EE-A06D-E923825EBDDC}" presName="sibTrans" presStyleCnt="0"/>
      <dgm:spPr/>
    </dgm:pt>
    <dgm:pt modelId="{D431E5E8-E014-4824-BBBF-585F6A0C808F}" type="pres">
      <dgm:prSet presAssocID="{7D313D49-A616-43E2-AC22-B1BE6D2C26BD}" presName="textNode" presStyleLbl="node1" presStyleIdx="2" presStyleCnt="3">
        <dgm:presLayoutVars>
          <dgm:bulletEnabled val="1"/>
        </dgm:presLayoutVars>
      </dgm:prSet>
      <dgm:spPr/>
      <dgm:t>
        <a:bodyPr/>
        <a:lstStyle/>
        <a:p>
          <a:endParaRPr lang="en-US"/>
        </a:p>
      </dgm:t>
    </dgm:pt>
  </dgm:ptLst>
  <dgm:cxnLst>
    <dgm:cxn modelId="{F05AE5F6-AD5C-4D53-9EEF-1D416176E40A}" type="presOf" srcId="{7D313D49-A616-43E2-AC22-B1BE6D2C26BD}" destId="{D431E5E8-E014-4824-BBBF-585F6A0C808F}" srcOrd="0" destOrd="0" presId="urn:microsoft.com/office/officeart/2005/8/layout/hProcess9"/>
    <dgm:cxn modelId="{142B4355-5D75-49E6-9070-75F748F3D20E}" type="presOf" srcId="{2FEADC81-BE97-4638-9AB0-4ED8774FD811}" destId="{889AD4E2-7B77-4EF8-B696-F68E1A0FCB1A}" srcOrd="0" destOrd="0" presId="urn:microsoft.com/office/officeart/2005/8/layout/hProcess9"/>
    <dgm:cxn modelId="{F4EDF4AE-E9F5-4E6B-BD15-C319A94A96F3}" type="presOf" srcId="{EBFF4143-979F-4628-A4D0-8ABE4512AF32}" destId="{8AD94C92-7D03-4EAD-BBB9-17401B77568C}" srcOrd="0" destOrd="0" presId="urn:microsoft.com/office/officeart/2005/8/layout/hProcess9"/>
    <dgm:cxn modelId="{BA87199A-ACE4-4045-9C83-C4F7BB328261}" type="presOf" srcId="{1C8C464D-3ECE-42E4-A392-13CF35EE64E2}" destId="{ACA5A848-C426-4DFA-B920-9D3652BAC2AB}" srcOrd="0" destOrd="0" presId="urn:microsoft.com/office/officeart/2005/8/layout/hProcess9"/>
    <dgm:cxn modelId="{8579D31E-0207-42E4-AD6E-9F8BEF010D9C}" srcId="{EBFF4143-979F-4628-A4D0-8ABE4512AF32}" destId="{7D313D49-A616-43E2-AC22-B1BE6D2C26BD}" srcOrd="2" destOrd="0" parTransId="{66D79D1C-1A65-4651-A917-69E5E5F5C53F}" sibTransId="{4F471C64-7D6A-49EC-B847-3459905E7776}"/>
    <dgm:cxn modelId="{6651F48A-9E37-45CC-A5EF-592FA68308F5}" srcId="{EBFF4143-979F-4628-A4D0-8ABE4512AF32}" destId="{1C8C464D-3ECE-42E4-A392-13CF35EE64E2}" srcOrd="0" destOrd="0" parTransId="{3A5E06A5-7B25-481B-824A-3B8F802D3FF7}" sibTransId="{ADA25B8C-00A7-43DD-A55F-9B44684F5710}"/>
    <dgm:cxn modelId="{7515CB05-46BA-456F-AEC8-818C4F58BB40}" srcId="{EBFF4143-979F-4628-A4D0-8ABE4512AF32}" destId="{2FEADC81-BE97-4638-9AB0-4ED8774FD811}" srcOrd="1" destOrd="0" parTransId="{D65C3990-64E6-4A6F-A256-A227100FD505}" sibTransId="{84A6DFF0-61ED-46EE-A06D-E923825EBDDC}"/>
    <dgm:cxn modelId="{3AAA8DB3-5460-47C1-B044-39C9088EA477}" type="presParOf" srcId="{8AD94C92-7D03-4EAD-BBB9-17401B77568C}" destId="{7254EC0B-E5B3-40D9-947D-F728D8B1C366}" srcOrd="0" destOrd="0" presId="urn:microsoft.com/office/officeart/2005/8/layout/hProcess9"/>
    <dgm:cxn modelId="{EE731300-9E9B-4A65-A1BD-C06B40DBF1C2}" type="presParOf" srcId="{8AD94C92-7D03-4EAD-BBB9-17401B77568C}" destId="{A34F5EC5-E4D5-481A-A762-73AFDD1D4749}" srcOrd="1" destOrd="0" presId="urn:microsoft.com/office/officeart/2005/8/layout/hProcess9"/>
    <dgm:cxn modelId="{E76B55F1-E5EC-4BE9-87B6-236DAEE719CF}" type="presParOf" srcId="{A34F5EC5-E4D5-481A-A762-73AFDD1D4749}" destId="{ACA5A848-C426-4DFA-B920-9D3652BAC2AB}" srcOrd="0" destOrd="0" presId="urn:microsoft.com/office/officeart/2005/8/layout/hProcess9"/>
    <dgm:cxn modelId="{D12A7F48-0FBE-448D-B55D-8363CB170D5D}" type="presParOf" srcId="{A34F5EC5-E4D5-481A-A762-73AFDD1D4749}" destId="{9FDDDA60-C8BB-4104-AEC8-BEABF63C6C84}" srcOrd="1" destOrd="0" presId="urn:microsoft.com/office/officeart/2005/8/layout/hProcess9"/>
    <dgm:cxn modelId="{C2151AEC-0284-4E05-8D91-12A6F7914623}" type="presParOf" srcId="{A34F5EC5-E4D5-481A-A762-73AFDD1D4749}" destId="{889AD4E2-7B77-4EF8-B696-F68E1A0FCB1A}" srcOrd="2" destOrd="0" presId="urn:microsoft.com/office/officeart/2005/8/layout/hProcess9"/>
    <dgm:cxn modelId="{77EACE5D-51F5-4EF0-8CCD-269204F2212A}" type="presParOf" srcId="{A34F5EC5-E4D5-481A-A762-73AFDD1D4749}" destId="{6F7633A6-90C8-450F-86A5-DFFA51B01349}" srcOrd="3" destOrd="0" presId="urn:microsoft.com/office/officeart/2005/8/layout/hProcess9"/>
    <dgm:cxn modelId="{9BB52152-1017-40CF-A025-77A2EBAD04E3}" type="presParOf" srcId="{A34F5EC5-E4D5-481A-A762-73AFDD1D4749}" destId="{D431E5E8-E014-4824-BBBF-585F6A0C808F}"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BFF4143-979F-4628-A4D0-8ABE4512AF32}" type="doc">
      <dgm:prSet loTypeId="urn:microsoft.com/office/officeart/2005/8/layout/hProcess9" loCatId="process" qsTypeId="urn:microsoft.com/office/officeart/2005/8/quickstyle/simple1" qsCatId="simple" csTypeId="urn:microsoft.com/office/officeart/2005/8/colors/colorful4" csCatId="colorful" phldr="1"/>
      <dgm:spPr/>
    </dgm:pt>
    <dgm:pt modelId="{1C8C464D-3ECE-42E4-A392-13CF35EE64E2}">
      <dgm:prSet phldrT="[Text]"/>
      <dgm:spPr/>
      <dgm:t>
        <a:bodyPr/>
        <a:lstStyle/>
        <a:p>
          <a:r>
            <a:rPr lang="en-US" dirty="0" smtClean="0"/>
            <a:t>Analyze data, identify area of need</a:t>
          </a:r>
          <a:endParaRPr lang="en-US" dirty="0"/>
        </a:p>
      </dgm:t>
    </dgm:pt>
    <dgm:pt modelId="{3A5E06A5-7B25-481B-824A-3B8F802D3FF7}" type="parTrans" cxnId="{6651F48A-9E37-45CC-A5EF-592FA68308F5}">
      <dgm:prSet/>
      <dgm:spPr/>
      <dgm:t>
        <a:bodyPr/>
        <a:lstStyle/>
        <a:p>
          <a:endParaRPr lang="en-US"/>
        </a:p>
      </dgm:t>
    </dgm:pt>
    <dgm:pt modelId="{ADA25B8C-00A7-43DD-A55F-9B44684F5710}" type="sibTrans" cxnId="{6651F48A-9E37-45CC-A5EF-592FA68308F5}">
      <dgm:prSet/>
      <dgm:spPr/>
      <dgm:t>
        <a:bodyPr/>
        <a:lstStyle/>
        <a:p>
          <a:endParaRPr lang="en-US"/>
        </a:p>
      </dgm:t>
    </dgm:pt>
    <dgm:pt modelId="{2FEADC81-BE97-4638-9AB0-4ED8774FD811}">
      <dgm:prSet phldrT="[Text]"/>
      <dgm:spPr/>
      <dgm:t>
        <a:bodyPr/>
        <a:lstStyle/>
        <a:p>
          <a:r>
            <a:rPr lang="en-US" dirty="0" smtClean="0"/>
            <a:t>Determine likely root cause(s)</a:t>
          </a:r>
          <a:endParaRPr lang="en-US" dirty="0"/>
        </a:p>
      </dgm:t>
    </dgm:pt>
    <dgm:pt modelId="{D65C3990-64E6-4A6F-A256-A227100FD505}" type="parTrans" cxnId="{7515CB05-46BA-456F-AEC8-818C4F58BB40}">
      <dgm:prSet/>
      <dgm:spPr/>
      <dgm:t>
        <a:bodyPr/>
        <a:lstStyle/>
        <a:p>
          <a:endParaRPr lang="en-US"/>
        </a:p>
      </dgm:t>
    </dgm:pt>
    <dgm:pt modelId="{84A6DFF0-61ED-46EE-A06D-E923825EBDDC}" type="sibTrans" cxnId="{7515CB05-46BA-456F-AEC8-818C4F58BB40}">
      <dgm:prSet/>
      <dgm:spPr/>
      <dgm:t>
        <a:bodyPr/>
        <a:lstStyle/>
        <a:p>
          <a:endParaRPr lang="en-US"/>
        </a:p>
      </dgm:t>
    </dgm:pt>
    <dgm:pt modelId="{7D313D49-A616-43E2-AC22-B1BE6D2C26BD}">
      <dgm:prSet phldrT="[Text]"/>
      <dgm:spPr/>
      <dgm:t>
        <a:bodyPr/>
        <a:lstStyle/>
        <a:p>
          <a:r>
            <a:rPr lang="en-US" dirty="0" smtClean="0"/>
            <a:t>Develop action plan</a:t>
          </a:r>
          <a:endParaRPr lang="en-US" dirty="0"/>
        </a:p>
      </dgm:t>
    </dgm:pt>
    <dgm:pt modelId="{66D79D1C-1A65-4651-A917-69E5E5F5C53F}" type="parTrans" cxnId="{8579D31E-0207-42E4-AD6E-9F8BEF010D9C}">
      <dgm:prSet/>
      <dgm:spPr/>
      <dgm:t>
        <a:bodyPr/>
        <a:lstStyle/>
        <a:p>
          <a:endParaRPr lang="en-US"/>
        </a:p>
      </dgm:t>
    </dgm:pt>
    <dgm:pt modelId="{4F471C64-7D6A-49EC-B847-3459905E7776}" type="sibTrans" cxnId="{8579D31E-0207-42E4-AD6E-9F8BEF010D9C}">
      <dgm:prSet/>
      <dgm:spPr/>
      <dgm:t>
        <a:bodyPr/>
        <a:lstStyle/>
        <a:p>
          <a:endParaRPr lang="en-US"/>
        </a:p>
      </dgm:t>
    </dgm:pt>
    <dgm:pt modelId="{8AD94C92-7D03-4EAD-BBB9-17401B77568C}" type="pres">
      <dgm:prSet presAssocID="{EBFF4143-979F-4628-A4D0-8ABE4512AF32}" presName="CompostProcess" presStyleCnt="0">
        <dgm:presLayoutVars>
          <dgm:dir/>
          <dgm:resizeHandles val="exact"/>
        </dgm:presLayoutVars>
      </dgm:prSet>
      <dgm:spPr/>
    </dgm:pt>
    <dgm:pt modelId="{7254EC0B-E5B3-40D9-947D-F728D8B1C366}" type="pres">
      <dgm:prSet presAssocID="{EBFF4143-979F-4628-A4D0-8ABE4512AF32}" presName="arrow" presStyleLbl="bgShp" presStyleIdx="0" presStyleCnt="1"/>
      <dgm:spPr/>
    </dgm:pt>
    <dgm:pt modelId="{A34F5EC5-E4D5-481A-A762-73AFDD1D4749}" type="pres">
      <dgm:prSet presAssocID="{EBFF4143-979F-4628-A4D0-8ABE4512AF32}" presName="linearProcess" presStyleCnt="0"/>
      <dgm:spPr/>
    </dgm:pt>
    <dgm:pt modelId="{ACA5A848-C426-4DFA-B920-9D3652BAC2AB}" type="pres">
      <dgm:prSet presAssocID="{1C8C464D-3ECE-42E4-A392-13CF35EE64E2}" presName="textNode" presStyleLbl="node1" presStyleIdx="0" presStyleCnt="3">
        <dgm:presLayoutVars>
          <dgm:bulletEnabled val="1"/>
        </dgm:presLayoutVars>
      </dgm:prSet>
      <dgm:spPr/>
      <dgm:t>
        <a:bodyPr/>
        <a:lstStyle/>
        <a:p>
          <a:endParaRPr lang="en-US"/>
        </a:p>
      </dgm:t>
    </dgm:pt>
    <dgm:pt modelId="{9FDDDA60-C8BB-4104-AEC8-BEABF63C6C84}" type="pres">
      <dgm:prSet presAssocID="{ADA25B8C-00A7-43DD-A55F-9B44684F5710}" presName="sibTrans" presStyleCnt="0"/>
      <dgm:spPr/>
    </dgm:pt>
    <dgm:pt modelId="{889AD4E2-7B77-4EF8-B696-F68E1A0FCB1A}" type="pres">
      <dgm:prSet presAssocID="{2FEADC81-BE97-4638-9AB0-4ED8774FD811}" presName="textNode" presStyleLbl="node1" presStyleIdx="1" presStyleCnt="3">
        <dgm:presLayoutVars>
          <dgm:bulletEnabled val="1"/>
        </dgm:presLayoutVars>
      </dgm:prSet>
      <dgm:spPr/>
      <dgm:t>
        <a:bodyPr/>
        <a:lstStyle/>
        <a:p>
          <a:endParaRPr lang="en-US"/>
        </a:p>
      </dgm:t>
    </dgm:pt>
    <dgm:pt modelId="{6F7633A6-90C8-450F-86A5-DFFA51B01349}" type="pres">
      <dgm:prSet presAssocID="{84A6DFF0-61ED-46EE-A06D-E923825EBDDC}" presName="sibTrans" presStyleCnt="0"/>
      <dgm:spPr/>
    </dgm:pt>
    <dgm:pt modelId="{D431E5E8-E014-4824-BBBF-585F6A0C808F}" type="pres">
      <dgm:prSet presAssocID="{7D313D49-A616-43E2-AC22-B1BE6D2C26BD}" presName="textNode" presStyleLbl="node1" presStyleIdx="2" presStyleCnt="3">
        <dgm:presLayoutVars>
          <dgm:bulletEnabled val="1"/>
        </dgm:presLayoutVars>
      </dgm:prSet>
      <dgm:spPr/>
      <dgm:t>
        <a:bodyPr/>
        <a:lstStyle/>
        <a:p>
          <a:endParaRPr lang="en-US"/>
        </a:p>
      </dgm:t>
    </dgm:pt>
  </dgm:ptLst>
  <dgm:cxnLst>
    <dgm:cxn modelId="{4ED3CB0A-F7E0-4C21-8546-8FC1B30ADEE0}" type="presOf" srcId="{7D313D49-A616-43E2-AC22-B1BE6D2C26BD}" destId="{D431E5E8-E014-4824-BBBF-585F6A0C808F}" srcOrd="0" destOrd="0" presId="urn:microsoft.com/office/officeart/2005/8/layout/hProcess9"/>
    <dgm:cxn modelId="{1FB85BCD-6743-4043-B1DC-37590CD7B376}" type="presOf" srcId="{1C8C464D-3ECE-42E4-A392-13CF35EE64E2}" destId="{ACA5A848-C426-4DFA-B920-9D3652BAC2AB}" srcOrd="0" destOrd="0" presId="urn:microsoft.com/office/officeart/2005/8/layout/hProcess9"/>
    <dgm:cxn modelId="{59C9ECFB-1AC1-4086-86D1-73B592D00D6C}" type="presOf" srcId="{EBFF4143-979F-4628-A4D0-8ABE4512AF32}" destId="{8AD94C92-7D03-4EAD-BBB9-17401B77568C}" srcOrd="0" destOrd="0" presId="urn:microsoft.com/office/officeart/2005/8/layout/hProcess9"/>
    <dgm:cxn modelId="{8579D31E-0207-42E4-AD6E-9F8BEF010D9C}" srcId="{EBFF4143-979F-4628-A4D0-8ABE4512AF32}" destId="{7D313D49-A616-43E2-AC22-B1BE6D2C26BD}" srcOrd="2" destOrd="0" parTransId="{66D79D1C-1A65-4651-A917-69E5E5F5C53F}" sibTransId="{4F471C64-7D6A-49EC-B847-3459905E7776}"/>
    <dgm:cxn modelId="{C99071F7-9ECA-4A95-A9AF-0ADDEAD4156E}" type="presOf" srcId="{2FEADC81-BE97-4638-9AB0-4ED8774FD811}" destId="{889AD4E2-7B77-4EF8-B696-F68E1A0FCB1A}" srcOrd="0" destOrd="0" presId="urn:microsoft.com/office/officeart/2005/8/layout/hProcess9"/>
    <dgm:cxn modelId="{6651F48A-9E37-45CC-A5EF-592FA68308F5}" srcId="{EBFF4143-979F-4628-A4D0-8ABE4512AF32}" destId="{1C8C464D-3ECE-42E4-A392-13CF35EE64E2}" srcOrd="0" destOrd="0" parTransId="{3A5E06A5-7B25-481B-824A-3B8F802D3FF7}" sibTransId="{ADA25B8C-00A7-43DD-A55F-9B44684F5710}"/>
    <dgm:cxn modelId="{7515CB05-46BA-456F-AEC8-818C4F58BB40}" srcId="{EBFF4143-979F-4628-A4D0-8ABE4512AF32}" destId="{2FEADC81-BE97-4638-9AB0-4ED8774FD811}" srcOrd="1" destOrd="0" parTransId="{D65C3990-64E6-4A6F-A256-A227100FD505}" sibTransId="{84A6DFF0-61ED-46EE-A06D-E923825EBDDC}"/>
    <dgm:cxn modelId="{243ADD58-13ED-4A3C-AA0F-211143C7E9E8}" type="presParOf" srcId="{8AD94C92-7D03-4EAD-BBB9-17401B77568C}" destId="{7254EC0B-E5B3-40D9-947D-F728D8B1C366}" srcOrd="0" destOrd="0" presId="urn:microsoft.com/office/officeart/2005/8/layout/hProcess9"/>
    <dgm:cxn modelId="{71582A51-98A6-4715-97E0-245A0108905C}" type="presParOf" srcId="{8AD94C92-7D03-4EAD-BBB9-17401B77568C}" destId="{A34F5EC5-E4D5-481A-A762-73AFDD1D4749}" srcOrd="1" destOrd="0" presId="urn:microsoft.com/office/officeart/2005/8/layout/hProcess9"/>
    <dgm:cxn modelId="{FF5CC79B-C48C-4DC1-B7F2-E182FB91EE88}" type="presParOf" srcId="{A34F5EC5-E4D5-481A-A762-73AFDD1D4749}" destId="{ACA5A848-C426-4DFA-B920-9D3652BAC2AB}" srcOrd="0" destOrd="0" presId="urn:microsoft.com/office/officeart/2005/8/layout/hProcess9"/>
    <dgm:cxn modelId="{A5E81678-2794-4361-B6C2-F253094B8160}" type="presParOf" srcId="{A34F5EC5-E4D5-481A-A762-73AFDD1D4749}" destId="{9FDDDA60-C8BB-4104-AEC8-BEABF63C6C84}" srcOrd="1" destOrd="0" presId="urn:microsoft.com/office/officeart/2005/8/layout/hProcess9"/>
    <dgm:cxn modelId="{E6BEE38C-AC93-40B3-B533-43C2EDC74481}" type="presParOf" srcId="{A34F5EC5-E4D5-481A-A762-73AFDD1D4749}" destId="{889AD4E2-7B77-4EF8-B696-F68E1A0FCB1A}" srcOrd="2" destOrd="0" presId="urn:microsoft.com/office/officeart/2005/8/layout/hProcess9"/>
    <dgm:cxn modelId="{2D04AFB5-E70B-4320-AE4C-AFA43A4DE3CF}" type="presParOf" srcId="{A34F5EC5-E4D5-481A-A762-73AFDD1D4749}" destId="{6F7633A6-90C8-450F-86A5-DFFA51B01349}" srcOrd="3" destOrd="0" presId="urn:microsoft.com/office/officeart/2005/8/layout/hProcess9"/>
    <dgm:cxn modelId="{8784B738-B6AF-4C4A-8912-5269AF4FB797}" type="presParOf" srcId="{A34F5EC5-E4D5-481A-A762-73AFDD1D4749}" destId="{D431E5E8-E014-4824-BBBF-585F6A0C808F}"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4C333B-3CA2-49B4-8FC2-336D38CB6162}">
      <dsp:nvSpPr>
        <dsp:cNvPr id="0" name=""/>
        <dsp:cNvSpPr/>
      </dsp:nvSpPr>
      <dsp:spPr>
        <a:xfrm>
          <a:off x="1384" y="217674"/>
          <a:ext cx="2951596" cy="1770957"/>
        </a:xfrm>
        <a:prstGeom prst="roundRect">
          <a:avLst>
            <a:gd name="adj" fmla="val 10000"/>
          </a:avLst>
        </a:prstGeom>
        <a:solidFill>
          <a:schemeClr val="accent2">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ts val="0"/>
            </a:spcAft>
          </a:pPr>
          <a:r>
            <a:rPr lang="en-US" sz="2000" kern="1200" dirty="0" smtClean="0"/>
            <a:t>Moving from </a:t>
          </a:r>
          <a:r>
            <a:rPr lang="en-US" sz="2800" b="1" kern="1200" dirty="0" smtClean="0">
              <a:effectLst>
                <a:outerShdw blurRad="38100" dist="38100" dir="2700000" algn="tl">
                  <a:srgbClr val="000000">
                    <a:alpha val="43137"/>
                  </a:srgbClr>
                </a:outerShdw>
              </a:effectLst>
            </a:rPr>
            <a:t>WHAT</a:t>
          </a:r>
        </a:p>
        <a:p>
          <a:pPr lvl="0" algn="ctr" defTabSz="889000">
            <a:lnSpc>
              <a:spcPct val="90000"/>
            </a:lnSpc>
            <a:spcBef>
              <a:spcPct val="0"/>
            </a:spcBef>
            <a:spcAft>
              <a:spcPct val="35000"/>
            </a:spcAft>
          </a:pPr>
          <a:r>
            <a:rPr lang="en-US" sz="2000" kern="1200" dirty="0" smtClean="0"/>
            <a:t>we see in the data</a:t>
          </a:r>
          <a:endParaRPr lang="en-US" sz="2000" kern="1200" dirty="0"/>
        </a:p>
      </dsp:txBody>
      <dsp:txXfrm>
        <a:off x="53254" y="269544"/>
        <a:ext cx="2847856" cy="1667217"/>
      </dsp:txXfrm>
    </dsp:sp>
    <dsp:sp modelId="{50D43162-5E5E-473B-A2E2-1A3CB970264F}">
      <dsp:nvSpPr>
        <dsp:cNvPr id="0" name=""/>
        <dsp:cNvSpPr/>
      </dsp:nvSpPr>
      <dsp:spPr>
        <a:xfrm>
          <a:off x="3039340" y="724444"/>
          <a:ext cx="1043337" cy="757418"/>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466850">
            <a:lnSpc>
              <a:spcPct val="90000"/>
            </a:lnSpc>
            <a:spcBef>
              <a:spcPct val="0"/>
            </a:spcBef>
            <a:spcAft>
              <a:spcPct val="35000"/>
            </a:spcAft>
          </a:pPr>
          <a:endParaRPr lang="en-US" sz="3300" kern="1200"/>
        </a:p>
      </dsp:txBody>
      <dsp:txXfrm>
        <a:off x="3039340" y="875928"/>
        <a:ext cx="816112" cy="454450"/>
      </dsp:txXfrm>
    </dsp:sp>
    <dsp:sp modelId="{5576C325-4A95-4044-88EB-345FC6E9518E}">
      <dsp:nvSpPr>
        <dsp:cNvPr id="0" name=""/>
        <dsp:cNvSpPr/>
      </dsp:nvSpPr>
      <dsp:spPr>
        <a:xfrm>
          <a:off x="4133619" y="217674"/>
          <a:ext cx="2951596" cy="1770957"/>
        </a:xfrm>
        <a:prstGeom prst="roundRect">
          <a:avLst>
            <a:gd name="adj" fmla="val 10000"/>
          </a:avLst>
        </a:prstGeom>
        <a:solidFill>
          <a:schemeClr val="accent3">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ts val="0"/>
            </a:spcAft>
          </a:pPr>
          <a:r>
            <a:rPr lang="en-US" sz="2000" kern="1200" dirty="0" smtClean="0"/>
            <a:t>To</a:t>
          </a:r>
          <a:r>
            <a:rPr lang="en-US" sz="3200" kern="1200" dirty="0" smtClean="0"/>
            <a:t> </a:t>
          </a:r>
          <a:r>
            <a:rPr lang="en-US" sz="3200" b="1" kern="1200" dirty="0" smtClean="0">
              <a:effectLst>
                <a:outerShdw blurRad="38100" dist="38100" dir="2700000" algn="tl">
                  <a:srgbClr val="000000">
                    <a:alpha val="43137"/>
                  </a:srgbClr>
                </a:outerShdw>
              </a:effectLst>
            </a:rPr>
            <a:t>WHY</a:t>
          </a:r>
          <a:r>
            <a:rPr lang="en-US" sz="3200" kern="1200" dirty="0" smtClean="0"/>
            <a:t> – </a:t>
          </a:r>
        </a:p>
        <a:p>
          <a:pPr lvl="0" algn="ctr" defTabSz="889000">
            <a:lnSpc>
              <a:spcPct val="90000"/>
            </a:lnSpc>
            <a:spcBef>
              <a:spcPct val="0"/>
            </a:spcBef>
            <a:spcAft>
              <a:spcPct val="35000"/>
            </a:spcAft>
          </a:pPr>
          <a:r>
            <a:rPr lang="en-US" sz="2400" kern="1200" dirty="0" smtClean="0"/>
            <a:t>the root cause(s)</a:t>
          </a:r>
          <a:endParaRPr lang="en-US" sz="2400" kern="1200" dirty="0"/>
        </a:p>
      </dsp:txBody>
      <dsp:txXfrm>
        <a:off x="4185489" y="269544"/>
        <a:ext cx="2847856" cy="16672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54EC0B-E5B3-40D9-947D-F728D8B1C366}">
      <dsp:nvSpPr>
        <dsp:cNvPr id="0" name=""/>
        <dsp:cNvSpPr/>
      </dsp:nvSpPr>
      <dsp:spPr>
        <a:xfrm>
          <a:off x="549580" y="0"/>
          <a:ext cx="6228582" cy="2861915"/>
        </a:xfrm>
        <a:prstGeom prst="rightArrow">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A5A848-C426-4DFA-B920-9D3652BAC2AB}">
      <dsp:nvSpPr>
        <dsp:cNvPr id="0" name=""/>
        <dsp:cNvSpPr/>
      </dsp:nvSpPr>
      <dsp:spPr>
        <a:xfrm>
          <a:off x="248313" y="858574"/>
          <a:ext cx="2198323" cy="1144766"/>
        </a:xfrm>
        <a:prstGeom prst="roundRect">
          <a:avLst/>
        </a:prstGeom>
        <a:solidFill>
          <a:schemeClr val="accent4">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Analyze data for patterns &amp; trends</a:t>
          </a:r>
          <a:endParaRPr lang="en-US" sz="2100" kern="1200" dirty="0"/>
        </a:p>
      </dsp:txBody>
      <dsp:txXfrm>
        <a:off x="304196" y="914457"/>
        <a:ext cx="2086557" cy="1033000"/>
      </dsp:txXfrm>
    </dsp:sp>
    <dsp:sp modelId="{889AD4E2-7B77-4EF8-B696-F68E1A0FCB1A}">
      <dsp:nvSpPr>
        <dsp:cNvPr id="0" name=""/>
        <dsp:cNvSpPr/>
      </dsp:nvSpPr>
      <dsp:spPr>
        <a:xfrm>
          <a:off x="2564710" y="858574"/>
          <a:ext cx="2198323" cy="1144766"/>
        </a:xfrm>
        <a:prstGeom prst="roundRect">
          <a:avLst/>
        </a:prstGeom>
        <a:solidFill>
          <a:schemeClr val="accent4">
            <a:hueOff val="9058885"/>
            <a:satOff val="-4016"/>
            <a:lumOff val="-8039"/>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Determine root cause(s)</a:t>
          </a:r>
          <a:endParaRPr lang="en-US" sz="2100" kern="1200" dirty="0"/>
        </a:p>
      </dsp:txBody>
      <dsp:txXfrm>
        <a:off x="2620593" y="914457"/>
        <a:ext cx="2086557" cy="1033000"/>
      </dsp:txXfrm>
    </dsp:sp>
    <dsp:sp modelId="{D431E5E8-E014-4824-BBBF-585F6A0C808F}">
      <dsp:nvSpPr>
        <dsp:cNvPr id="0" name=""/>
        <dsp:cNvSpPr/>
      </dsp:nvSpPr>
      <dsp:spPr>
        <a:xfrm>
          <a:off x="4881107" y="858574"/>
          <a:ext cx="2198323" cy="1144766"/>
        </a:xfrm>
        <a:prstGeom prst="roundRect">
          <a:avLst/>
        </a:prstGeom>
        <a:solidFill>
          <a:schemeClr val="accent4">
            <a:hueOff val="18117770"/>
            <a:satOff val="-8031"/>
            <a:lumOff val="-16078"/>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Develop action plans</a:t>
          </a:r>
          <a:endParaRPr lang="en-US" sz="2100" kern="1200" dirty="0"/>
        </a:p>
      </dsp:txBody>
      <dsp:txXfrm>
        <a:off x="4936990" y="914457"/>
        <a:ext cx="2086557" cy="1033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54EC0B-E5B3-40D9-947D-F728D8B1C366}">
      <dsp:nvSpPr>
        <dsp:cNvPr id="0" name=""/>
        <dsp:cNvSpPr/>
      </dsp:nvSpPr>
      <dsp:spPr>
        <a:xfrm>
          <a:off x="299378" y="0"/>
          <a:ext cx="3392951" cy="1348977"/>
        </a:xfrm>
        <a:prstGeom prst="rightArrow">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A5A848-C426-4DFA-B920-9D3652BAC2AB}">
      <dsp:nvSpPr>
        <dsp:cNvPr id="0" name=""/>
        <dsp:cNvSpPr/>
      </dsp:nvSpPr>
      <dsp:spPr>
        <a:xfrm>
          <a:off x="135265" y="404693"/>
          <a:ext cx="1197512" cy="539590"/>
        </a:xfrm>
        <a:prstGeom prst="roundRect">
          <a:avLst/>
        </a:prstGeom>
        <a:solidFill>
          <a:schemeClr val="accent4">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t>Analyze data, identify area of need</a:t>
          </a:r>
          <a:endParaRPr lang="en-US" sz="900" kern="1200" dirty="0"/>
        </a:p>
      </dsp:txBody>
      <dsp:txXfrm>
        <a:off x="161606" y="431034"/>
        <a:ext cx="1144830" cy="486908"/>
      </dsp:txXfrm>
    </dsp:sp>
    <dsp:sp modelId="{889AD4E2-7B77-4EF8-B696-F68E1A0FCB1A}">
      <dsp:nvSpPr>
        <dsp:cNvPr id="0" name=""/>
        <dsp:cNvSpPr/>
      </dsp:nvSpPr>
      <dsp:spPr>
        <a:xfrm>
          <a:off x="1397097" y="404693"/>
          <a:ext cx="1197512" cy="539590"/>
        </a:xfrm>
        <a:prstGeom prst="roundRect">
          <a:avLst/>
        </a:prstGeom>
        <a:solidFill>
          <a:schemeClr val="accent4">
            <a:hueOff val="9058885"/>
            <a:satOff val="-4016"/>
            <a:lumOff val="-8039"/>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t>Determine likely root cause(s)</a:t>
          </a:r>
          <a:endParaRPr lang="en-US" sz="900" kern="1200" dirty="0"/>
        </a:p>
      </dsp:txBody>
      <dsp:txXfrm>
        <a:off x="1423438" y="431034"/>
        <a:ext cx="1144830" cy="486908"/>
      </dsp:txXfrm>
    </dsp:sp>
    <dsp:sp modelId="{D431E5E8-E014-4824-BBBF-585F6A0C808F}">
      <dsp:nvSpPr>
        <dsp:cNvPr id="0" name=""/>
        <dsp:cNvSpPr/>
      </dsp:nvSpPr>
      <dsp:spPr>
        <a:xfrm>
          <a:off x="2658929" y="404693"/>
          <a:ext cx="1197512" cy="539590"/>
        </a:xfrm>
        <a:prstGeom prst="roundRect">
          <a:avLst/>
        </a:prstGeom>
        <a:solidFill>
          <a:schemeClr val="accent4">
            <a:hueOff val="18117770"/>
            <a:satOff val="-8031"/>
            <a:lumOff val="-16078"/>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t>Develop action plan</a:t>
          </a:r>
          <a:endParaRPr lang="en-US" sz="900" kern="1200" dirty="0"/>
        </a:p>
      </dsp:txBody>
      <dsp:txXfrm>
        <a:off x="2685270" y="431034"/>
        <a:ext cx="1144830" cy="486908"/>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69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08438" y="0"/>
            <a:ext cx="3067050" cy="469900"/>
          </a:xfrm>
          <a:prstGeom prst="rect">
            <a:avLst/>
          </a:prstGeom>
        </p:spPr>
        <p:txBody>
          <a:bodyPr vert="horz" lIns="91440" tIns="45720" rIns="91440" bIns="45720" rtlCol="0"/>
          <a:lstStyle>
            <a:lvl1pPr algn="r">
              <a:defRPr sz="1200"/>
            </a:lvl1pPr>
          </a:lstStyle>
          <a:p>
            <a:fld id="{69D075C3-4D75-4AF5-AD5C-D8C6CB7F9C15}" type="datetimeFigureOut">
              <a:rPr lang="en-US" smtClean="0"/>
              <a:t>2/2/2016</a:t>
            </a:fld>
            <a:endParaRPr lang="en-US"/>
          </a:p>
        </p:txBody>
      </p:sp>
      <p:sp>
        <p:nvSpPr>
          <p:cNvPr id="4" name="Footer Placeholder 3"/>
          <p:cNvSpPr>
            <a:spLocks noGrp="1"/>
          </p:cNvSpPr>
          <p:nvPr>
            <p:ph type="ftr" sz="quarter" idx="2"/>
          </p:nvPr>
        </p:nvSpPr>
        <p:spPr>
          <a:xfrm>
            <a:off x="0" y="8893175"/>
            <a:ext cx="3067050" cy="469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08438" y="8893175"/>
            <a:ext cx="3067050" cy="469900"/>
          </a:xfrm>
          <a:prstGeom prst="rect">
            <a:avLst/>
          </a:prstGeom>
        </p:spPr>
        <p:txBody>
          <a:bodyPr vert="horz" lIns="91440" tIns="45720" rIns="91440" bIns="45720" rtlCol="0" anchor="b"/>
          <a:lstStyle>
            <a:lvl1pPr algn="r">
              <a:defRPr sz="1200"/>
            </a:lvl1pPr>
          </a:lstStyle>
          <a:p>
            <a:fld id="{E3278C1B-C926-4402-BD07-B811DF1B04AF}" type="slidenum">
              <a:rPr lang="en-US" smtClean="0"/>
              <a:t>‹#›</a:t>
            </a:fld>
            <a:endParaRPr lang="en-US"/>
          </a:p>
        </p:txBody>
      </p:sp>
    </p:spTree>
    <p:extLst>
      <p:ext uri="{BB962C8B-B14F-4D97-AF65-F5344CB8AC3E}">
        <p14:creationId xmlns:p14="http://schemas.microsoft.com/office/powerpoint/2010/main" val="2436727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9780"/>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idx="1"/>
          </p:nvPr>
        </p:nvSpPr>
        <p:spPr>
          <a:xfrm>
            <a:off x="4008705" y="0"/>
            <a:ext cx="3066733" cy="469780"/>
          </a:xfrm>
          <a:prstGeom prst="rect">
            <a:avLst/>
          </a:prstGeom>
        </p:spPr>
        <p:txBody>
          <a:bodyPr vert="horz" lIns="93936" tIns="46968" rIns="93936" bIns="46968" rtlCol="0"/>
          <a:lstStyle>
            <a:lvl1pPr algn="r">
              <a:defRPr sz="1200"/>
            </a:lvl1pPr>
          </a:lstStyle>
          <a:p>
            <a:fld id="{A4116E25-7029-46BB-8837-81B4A853E58E}" type="datetimeFigureOut">
              <a:rPr lang="en-US" smtClean="0"/>
              <a:t>2/2/2016</a:t>
            </a:fld>
            <a:endParaRPr lang="en-US"/>
          </a:p>
        </p:txBody>
      </p:sp>
      <p:sp>
        <p:nvSpPr>
          <p:cNvPr id="4" name="Slide Image Placeholder 3"/>
          <p:cNvSpPr>
            <a:spLocks noGrp="1" noRot="1" noChangeAspect="1"/>
          </p:cNvSpPr>
          <p:nvPr>
            <p:ph type="sldImg" idx="2"/>
          </p:nvPr>
        </p:nvSpPr>
        <p:spPr>
          <a:xfrm>
            <a:off x="1431925" y="1169988"/>
            <a:ext cx="4213225" cy="3160712"/>
          </a:xfrm>
          <a:prstGeom prst="rect">
            <a:avLst/>
          </a:prstGeom>
          <a:noFill/>
          <a:ln w="12700">
            <a:solidFill>
              <a:prstClr val="black"/>
            </a:solidFill>
          </a:ln>
        </p:spPr>
        <p:txBody>
          <a:bodyPr vert="horz" lIns="93936" tIns="46968" rIns="93936" bIns="46968" rtlCol="0" anchor="ctr"/>
          <a:lstStyle/>
          <a:p>
            <a:endParaRPr lang="en-US"/>
          </a:p>
        </p:txBody>
      </p:sp>
      <p:sp>
        <p:nvSpPr>
          <p:cNvPr id="5" name="Notes Placeholder 4"/>
          <p:cNvSpPr>
            <a:spLocks noGrp="1"/>
          </p:cNvSpPr>
          <p:nvPr>
            <p:ph type="body" sz="quarter" idx="3"/>
          </p:nvPr>
        </p:nvSpPr>
        <p:spPr>
          <a:xfrm>
            <a:off x="707708" y="4505980"/>
            <a:ext cx="5661660" cy="3686711"/>
          </a:xfrm>
          <a:prstGeom prst="rect">
            <a:avLst/>
          </a:prstGeom>
        </p:spPr>
        <p:txBody>
          <a:bodyPr vert="horz" lIns="93936" tIns="46968" rIns="93936" bIns="4696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93297"/>
            <a:ext cx="3066733" cy="469779"/>
          </a:xfrm>
          <a:prstGeom prst="rect">
            <a:avLst/>
          </a:prstGeom>
        </p:spPr>
        <p:txBody>
          <a:bodyPr vert="horz" lIns="93936" tIns="46968" rIns="93936" bIns="46968" rtlCol="0" anchor="b"/>
          <a:lstStyle>
            <a:lvl1pPr algn="l">
              <a:defRPr sz="1200"/>
            </a:lvl1pPr>
          </a:lstStyle>
          <a:p>
            <a:endParaRPr lang="en-US"/>
          </a:p>
        </p:txBody>
      </p:sp>
      <p:sp>
        <p:nvSpPr>
          <p:cNvPr id="7" name="Slide Number Placeholder 6"/>
          <p:cNvSpPr>
            <a:spLocks noGrp="1"/>
          </p:cNvSpPr>
          <p:nvPr>
            <p:ph type="sldNum" sz="quarter" idx="5"/>
          </p:nvPr>
        </p:nvSpPr>
        <p:spPr>
          <a:xfrm>
            <a:off x="4008705" y="8893297"/>
            <a:ext cx="3066733" cy="469779"/>
          </a:xfrm>
          <a:prstGeom prst="rect">
            <a:avLst/>
          </a:prstGeom>
        </p:spPr>
        <p:txBody>
          <a:bodyPr vert="horz" lIns="93936" tIns="46968" rIns="93936" bIns="46968" rtlCol="0" anchor="b"/>
          <a:lstStyle>
            <a:lvl1pPr algn="r">
              <a:defRPr sz="1200"/>
            </a:lvl1pPr>
          </a:lstStyle>
          <a:p>
            <a:fld id="{9303F00D-2BC4-4893-9546-CEF66E4BBF6E}" type="slidenum">
              <a:rPr lang="en-US" smtClean="0"/>
              <a:t>‹#›</a:t>
            </a:fld>
            <a:endParaRPr lang="en-US"/>
          </a:p>
        </p:txBody>
      </p:sp>
    </p:spTree>
    <p:extLst>
      <p:ext uri="{BB962C8B-B14F-4D97-AF65-F5344CB8AC3E}">
        <p14:creationId xmlns:p14="http://schemas.microsoft.com/office/powerpoint/2010/main" val="31644900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3121492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Ask the group to answer these questions to themselves:</a:t>
            </a:r>
          </a:p>
          <a:p>
            <a:pPr marL="171450" indent="-171450">
              <a:lnSpc>
                <a:spcPct val="100000"/>
              </a:lnSpc>
              <a:spcBef>
                <a:spcPts val="0"/>
              </a:spcBef>
              <a:spcAft>
                <a:spcPts val="0"/>
              </a:spcAft>
              <a:buClrTx/>
              <a:buSzTx/>
              <a:buFont typeface="Arial" panose="020B0604020202020204" pitchFamily="34" charset="0"/>
              <a:buChar char="•"/>
              <a:defRPr/>
            </a:pPr>
            <a:r>
              <a:rPr lang="en-US" sz="1200" dirty="0" smtClean="0"/>
              <a:t>Have you seen these document? </a:t>
            </a:r>
          </a:p>
          <a:p>
            <a:pPr marL="171450" indent="-171450">
              <a:lnSpc>
                <a:spcPct val="100000"/>
              </a:lnSpc>
              <a:spcBef>
                <a:spcPts val="0"/>
              </a:spcBef>
              <a:spcAft>
                <a:spcPts val="0"/>
              </a:spcAft>
              <a:buClrTx/>
              <a:buSzTx/>
              <a:buFont typeface="Arial" panose="020B0604020202020204" pitchFamily="34" charset="0"/>
              <a:buChar char="•"/>
              <a:defRPr/>
            </a:pPr>
            <a:r>
              <a:rPr lang="en-US" sz="1200" dirty="0" smtClean="0"/>
              <a:t>Are you using these already? </a:t>
            </a:r>
          </a:p>
          <a:p>
            <a:pPr marL="171450" indent="-171450">
              <a:lnSpc>
                <a:spcPct val="100000"/>
              </a:lnSpc>
              <a:spcBef>
                <a:spcPts val="0"/>
              </a:spcBef>
              <a:spcAft>
                <a:spcPts val="0"/>
              </a:spcAft>
              <a:buClrTx/>
              <a:buSzTx/>
              <a:buFont typeface="Arial" panose="020B0604020202020204" pitchFamily="34" charset="0"/>
              <a:buChar char="•"/>
              <a:defRPr/>
            </a:pPr>
            <a:r>
              <a:rPr lang="en-US" sz="1200" dirty="0" smtClean="0"/>
              <a:t>Do all of your colleagues know about these? </a:t>
            </a:r>
          </a:p>
          <a:p>
            <a:pPr marL="171450" indent="-171450">
              <a:lnSpc>
                <a:spcPct val="100000"/>
              </a:lnSpc>
              <a:spcBef>
                <a:spcPts val="0"/>
              </a:spcBef>
              <a:spcAft>
                <a:spcPts val="0"/>
              </a:spcAft>
              <a:buClrTx/>
              <a:buSzTx/>
              <a:buFont typeface="Arial" panose="020B0604020202020204" pitchFamily="34" charset="0"/>
              <a:buChar char="•"/>
              <a:defRPr/>
            </a:pPr>
            <a:r>
              <a:rPr lang="en-US" sz="1200" dirty="0" smtClean="0"/>
              <a:t>Are they using them with districts/schools?</a:t>
            </a:r>
          </a:p>
          <a:p>
            <a:pPr marL="171450" indent="-171450">
              <a:lnSpc>
                <a:spcPct val="100000"/>
              </a:lnSpc>
              <a:spcBef>
                <a:spcPts val="0"/>
              </a:spcBef>
              <a:spcAft>
                <a:spcPts val="0"/>
              </a:spcAft>
              <a:buClrTx/>
              <a:buSzTx/>
              <a:buFont typeface="Arial" panose="020B0604020202020204" pitchFamily="34" charset="0"/>
              <a:buChar char="•"/>
              <a:defRPr/>
            </a:pPr>
            <a:r>
              <a:rPr lang="en-US" sz="1200" dirty="0" smtClean="0"/>
              <a:t>Did any of you or your colleagues attend the session on these resources at the December SAS Institute?</a:t>
            </a:r>
          </a:p>
          <a:p>
            <a:pPr marL="171450" indent="-171450">
              <a:lnSpc>
                <a:spcPct val="100000"/>
              </a:lnSpc>
              <a:spcBef>
                <a:spcPts val="0"/>
              </a:spcBef>
              <a:spcAft>
                <a:spcPts val="0"/>
              </a:spcAft>
              <a:buClrTx/>
              <a:buSzTx/>
              <a:buFont typeface="Arial" panose="020B0604020202020204" pitchFamily="34" charset="0"/>
              <a:buChar char="•"/>
              <a:defRPr/>
            </a:pPr>
            <a:r>
              <a:rPr lang="en-US" sz="1200" dirty="0" smtClean="0"/>
              <a:t>If yes, to the above, some of this will not be new info, BUT some of it will be new info!</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 intro self and session</a:t>
            </a:r>
          </a:p>
          <a:p>
            <a:endParaRPr lang="en-US" dirty="0"/>
          </a:p>
        </p:txBody>
      </p:sp>
      <p:sp>
        <p:nvSpPr>
          <p:cNvPr id="4" name="Slide Number Placeholder 3"/>
          <p:cNvSpPr>
            <a:spLocks noGrp="1"/>
          </p:cNvSpPr>
          <p:nvPr>
            <p:ph type="sldNum" sz="quarter" idx="10"/>
          </p:nvPr>
        </p:nvSpPr>
        <p:spPr/>
        <p:txBody>
          <a:bodyPr/>
          <a:lstStyle/>
          <a:p>
            <a:fld id="{9303F00D-2BC4-4893-9546-CEF66E4BBF6E}" type="slidenum">
              <a:rPr lang="en-US" smtClean="0"/>
              <a:t>10</a:t>
            </a:fld>
            <a:endParaRPr lang="en-US"/>
          </a:p>
        </p:txBody>
      </p:sp>
    </p:spTree>
    <p:extLst>
      <p:ext uri="{BB962C8B-B14F-4D97-AF65-F5344CB8AC3E}">
        <p14:creationId xmlns:p14="http://schemas.microsoft.com/office/powerpoint/2010/main" val="17925378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1925" y="1169988"/>
            <a:ext cx="4213225" cy="3160712"/>
          </a:xfrm>
        </p:spPr>
      </p:sp>
      <p:sp>
        <p:nvSpPr>
          <p:cNvPr id="3" name="Notes Placeholder 2"/>
          <p:cNvSpPr>
            <a:spLocks noGrp="1"/>
          </p:cNvSpPr>
          <p:nvPr>
            <p:ph type="body" idx="1"/>
          </p:nvPr>
        </p:nvSpPr>
        <p:spPr/>
        <p:txBody>
          <a:bodyPr/>
          <a:lstStyle/>
          <a:p>
            <a:r>
              <a:rPr lang="en-US" baseline="0" dirty="0" smtClean="0"/>
              <a:t>Today’s purpose is not only to provide an overview of the DD docs – how they are structured and  their intent– but most importantly to engage in discussions about how you as supports to LEAs can assist in getting these into the hands of teachers and administrators who can use them for a variety of purposes. </a:t>
            </a:r>
          </a:p>
          <a:p>
            <a:endParaRPr lang="en-US" baseline="0" dirty="0" smtClean="0"/>
          </a:p>
          <a:p>
            <a:r>
              <a:rPr lang="en-US" baseline="0" dirty="0" smtClean="0"/>
              <a:t>To that end, this session is intended to facilitate specific connections for you in your various roles working with IUs and for you to think about HOW these connect with the work you do in your IU, your work as an ARL and your work as a CRO.</a:t>
            </a:r>
            <a:endParaRPr lang="en-US" dirty="0"/>
          </a:p>
        </p:txBody>
      </p:sp>
      <p:sp>
        <p:nvSpPr>
          <p:cNvPr id="4" name="Slide Number Placeholder 3"/>
          <p:cNvSpPr>
            <a:spLocks noGrp="1"/>
          </p:cNvSpPr>
          <p:nvPr>
            <p:ph type="sldNum" sz="quarter" idx="10"/>
          </p:nvPr>
        </p:nvSpPr>
        <p:spPr/>
        <p:txBody>
          <a:bodyPr/>
          <a:lstStyle/>
          <a:p>
            <a:fld id="{9303F00D-2BC4-4893-9546-CEF66E4BBF6E}" type="slidenum">
              <a:rPr lang="en-US" smtClean="0"/>
              <a:t>11</a:t>
            </a:fld>
            <a:endParaRPr lang="en-US"/>
          </a:p>
        </p:txBody>
      </p:sp>
    </p:spTree>
    <p:extLst>
      <p:ext uri="{BB962C8B-B14F-4D97-AF65-F5344CB8AC3E}">
        <p14:creationId xmlns:p14="http://schemas.microsoft.com/office/powerpoint/2010/main" val="32770053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mentioned,</a:t>
            </a:r>
            <a:r>
              <a:rPr lang="en-US" baseline="0" dirty="0" smtClean="0"/>
              <a:t> this resource has been used thus far in the fall 2015 PVAAS trainings – both in the Administrator sessions as well as the Coach videoconference sessions. The PVAAS Statewide Team has been providing these to principals where they have provided 1:1 sessions with principals in targeted districts.</a:t>
            </a:r>
          </a:p>
          <a:p>
            <a:endParaRPr lang="en-US" baseline="0" dirty="0" smtClean="0"/>
          </a:p>
          <a:p>
            <a:r>
              <a:rPr lang="en-US" baseline="0" dirty="0" smtClean="0"/>
              <a:t>The team has received much positive feedback about these resources. We believe this shows that educators in the field are ready and eager to continue to develop their skills in USING data, i.e., moving beyond the interpretation of data.</a:t>
            </a:r>
          </a:p>
          <a:p>
            <a:endParaRPr lang="en-US" baseline="0" dirty="0" smtClean="0"/>
          </a:p>
          <a:p>
            <a:r>
              <a:rPr lang="en-US" baseline="0" dirty="0" smtClean="0"/>
              <a:t>Again, the purpose of this session is to emphasize what a key role YOU, as IUs/ARLs, CROs, play in getting these out to the field, and guiding educators in using them effectively.</a:t>
            </a:r>
          </a:p>
          <a:p>
            <a:endParaRPr lang="en-US" baseline="0" dirty="0" smtClean="0"/>
          </a:p>
          <a:p>
            <a:r>
              <a:rPr lang="en-US" baseline="0" dirty="0" smtClean="0"/>
              <a:t>We believe that these resources can be useful to you as well, in your work, and cross many initiatives and roles that you play. We will be talking about some of those connections in this session. </a:t>
            </a:r>
          </a:p>
        </p:txBody>
      </p:sp>
      <p:sp>
        <p:nvSpPr>
          <p:cNvPr id="4" name="Slide Number Placeholder 3"/>
          <p:cNvSpPr>
            <a:spLocks noGrp="1"/>
          </p:cNvSpPr>
          <p:nvPr>
            <p:ph type="sldNum" sz="quarter" idx="10"/>
          </p:nvPr>
        </p:nvSpPr>
        <p:spPr/>
        <p:txBody>
          <a:bodyPr/>
          <a:lstStyle/>
          <a:p>
            <a:fld id="{9303F00D-2BC4-4893-9546-CEF66E4BBF6E}" type="slidenum">
              <a:rPr lang="en-US" smtClean="0"/>
              <a:t>12</a:t>
            </a:fld>
            <a:endParaRPr lang="en-US"/>
          </a:p>
        </p:txBody>
      </p:sp>
    </p:spTree>
    <p:extLst>
      <p:ext uri="{BB962C8B-B14F-4D97-AF65-F5344CB8AC3E}">
        <p14:creationId xmlns:p14="http://schemas.microsoft.com/office/powerpoint/2010/main" val="5785864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1925" y="1169988"/>
            <a:ext cx="4213225" cy="3160712"/>
          </a:xfrm>
        </p:spPr>
      </p:sp>
      <p:sp>
        <p:nvSpPr>
          <p:cNvPr id="3" name="Notes Placeholder 2"/>
          <p:cNvSpPr>
            <a:spLocks noGrp="1"/>
          </p:cNvSpPr>
          <p:nvPr>
            <p:ph type="body" idx="1"/>
          </p:nvPr>
        </p:nvSpPr>
        <p:spPr/>
        <p:txBody>
          <a:bodyPr/>
          <a:lstStyle/>
          <a:p>
            <a:r>
              <a:rPr lang="en-US" dirty="0" smtClean="0"/>
              <a:t>(Purpose of this slide is to simply “ground” this in where,</a:t>
            </a:r>
            <a:r>
              <a:rPr lang="en-US" baseline="0" dirty="0" smtClean="0"/>
              <a:t> why, and how these were developed. This is a chance to emphasize that these are highly useful WAY beyond PVAAS, and that is the reason these sessions are happening at the IUs).</a:t>
            </a:r>
            <a:endParaRPr lang="en-US" dirty="0"/>
          </a:p>
        </p:txBody>
      </p:sp>
      <p:sp>
        <p:nvSpPr>
          <p:cNvPr id="4" name="Slide Number Placeholder 3"/>
          <p:cNvSpPr>
            <a:spLocks noGrp="1"/>
          </p:cNvSpPr>
          <p:nvPr>
            <p:ph type="sldNum" sz="quarter" idx="10"/>
          </p:nvPr>
        </p:nvSpPr>
        <p:spPr/>
        <p:txBody>
          <a:bodyPr/>
          <a:lstStyle/>
          <a:p>
            <a:fld id="{9303F00D-2BC4-4893-9546-CEF66E4BBF6E}" type="slidenum">
              <a:rPr lang="en-US" smtClean="0"/>
              <a:t>13</a:t>
            </a:fld>
            <a:endParaRPr lang="en-US"/>
          </a:p>
        </p:txBody>
      </p:sp>
    </p:spTree>
    <p:extLst>
      <p:ext uri="{BB962C8B-B14F-4D97-AF65-F5344CB8AC3E}">
        <p14:creationId xmlns:p14="http://schemas.microsoft.com/office/powerpoint/2010/main" val="13388797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a:t>
            </a:r>
            <a:r>
              <a:rPr lang="en-US" baseline="0" dirty="0" smtClean="0"/>
              <a:t> these were developed by the PVAAS Statewide Team for PDE during the summer of 2015, it is important to note that others with expertise in specific content areas were asked to review and contribute to the development of these resources. You can see the contributors listed inside each of the documents. You can see the names of content specific expert from the IUs and PATTAN.</a:t>
            </a:r>
          </a:p>
          <a:p>
            <a:endParaRPr lang="en-US" baseline="0" dirty="0" smtClean="0"/>
          </a:p>
          <a:p>
            <a:r>
              <a:rPr lang="en-US" baseline="0" dirty="0" smtClean="0"/>
              <a:t>Additionally, we are looking for any feedback that you may have to improve these resources in the future, so please feel free to contact the PVAAS team at pdepvaas.iu13.org.</a:t>
            </a:r>
            <a:endParaRPr lang="en-US" dirty="0"/>
          </a:p>
        </p:txBody>
      </p:sp>
      <p:sp>
        <p:nvSpPr>
          <p:cNvPr id="4" name="Slide Number Placeholder 3"/>
          <p:cNvSpPr>
            <a:spLocks noGrp="1"/>
          </p:cNvSpPr>
          <p:nvPr>
            <p:ph type="sldNum" sz="quarter" idx="10"/>
          </p:nvPr>
        </p:nvSpPr>
        <p:spPr/>
        <p:txBody>
          <a:bodyPr/>
          <a:lstStyle/>
          <a:p>
            <a:fld id="{9303F00D-2BC4-4893-9546-CEF66E4BBF6E}" type="slidenum">
              <a:rPr lang="en-US" smtClean="0"/>
              <a:t>14</a:t>
            </a:fld>
            <a:endParaRPr lang="en-US"/>
          </a:p>
        </p:txBody>
      </p:sp>
    </p:spTree>
    <p:extLst>
      <p:ext uri="{BB962C8B-B14F-4D97-AF65-F5344CB8AC3E}">
        <p14:creationId xmlns:p14="http://schemas.microsoft.com/office/powerpoint/2010/main" val="220370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1925" y="1169988"/>
            <a:ext cx="4213225" cy="3160712"/>
          </a:xfrm>
        </p:spPr>
      </p:sp>
      <p:sp>
        <p:nvSpPr>
          <p:cNvPr id="3" name="Notes Placeholder 2"/>
          <p:cNvSpPr>
            <a:spLocks noGrp="1"/>
          </p:cNvSpPr>
          <p:nvPr>
            <p:ph type="body" idx="1"/>
          </p:nvPr>
        </p:nvSpPr>
        <p:spPr/>
        <p:txBody>
          <a:bodyPr/>
          <a:lstStyle/>
          <a:p>
            <a:r>
              <a:rPr lang="en-US" dirty="0" smtClean="0"/>
              <a:t>The DD booklets/resources can be – and should</a:t>
            </a:r>
            <a:r>
              <a:rPr lang="en-US" baseline="0" dirty="0" smtClean="0"/>
              <a:t> be – used differently by educators who serve in various roles within a district/LEA. Helping districts/schools to see all the possible range of users is critical to get the most out of these documents, for the specific purpose of improving results for students. These docs are useful to a variety of people in a variety of roles for a variety of purposes!</a:t>
            </a:r>
          </a:p>
          <a:p>
            <a:endParaRPr lang="en-US" baseline="0" dirty="0" smtClean="0"/>
          </a:p>
          <a:p>
            <a:r>
              <a:rPr lang="en-US" baseline="0" dirty="0" smtClean="0"/>
              <a:t>What can you do? Send the documents to all job-alike groups in your region:</a:t>
            </a:r>
          </a:p>
          <a:p>
            <a:endParaRPr lang="en-US" baseline="0" dirty="0" smtClean="0"/>
          </a:p>
          <a:p>
            <a:r>
              <a:rPr lang="en-US" baseline="0" dirty="0" smtClean="0"/>
              <a:t>Suggested Email:</a:t>
            </a:r>
          </a:p>
          <a:p>
            <a:r>
              <a:rPr lang="en-US" baseline="0" dirty="0" smtClean="0"/>
              <a:t>Do you want to guide more focused and strategic, content specific discussions in district/school/grade level data team meeting? In PLCs? Download and disseminate the “Digging Deeper into Content Areas” for: Math 3-5, 6-8/Algebra I, ELA 3-5, 6-8/Literature and Science 4, 8/Biology at:  </a:t>
            </a:r>
            <a:r>
              <a:rPr lang="en-US" sz="1200" b="0" i="0" u="none" strike="noStrike" kern="1200" baseline="0" dirty="0" smtClean="0">
                <a:solidFill>
                  <a:schemeClr val="tx1"/>
                </a:solidFill>
                <a:latin typeface="+mn-lt"/>
                <a:ea typeface="+mn-ea"/>
                <a:cs typeface="+mn-cs"/>
              </a:rPr>
              <a:t>http://www.livebinders.com/play/play?id=1793618</a:t>
            </a:r>
          </a:p>
          <a:p>
            <a:r>
              <a:rPr lang="en-US" sz="1200" b="0" i="0" u="none" strike="noStrike" kern="1200" baseline="0" dirty="0" smtClean="0">
                <a:solidFill>
                  <a:schemeClr val="tx1"/>
                </a:solidFill>
                <a:latin typeface="+mn-lt"/>
                <a:ea typeface="+mn-ea"/>
                <a:cs typeface="+mn-cs"/>
              </a:rPr>
              <a:t> </a:t>
            </a:r>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9303F00D-2BC4-4893-9546-CEF66E4BBF6E}" type="slidenum">
              <a:rPr lang="en-US" smtClean="0"/>
              <a:t>15</a:t>
            </a:fld>
            <a:endParaRPr lang="en-US"/>
          </a:p>
        </p:txBody>
      </p:sp>
    </p:spTree>
    <p:extLst>
      <p:ext uri="{BB962C8B-B14F-4D97-AF65-F5344CB8AC3E}">
        <p14:creationId xmlns:p14="http://schemas.microsoft.com/office/powerpoint/2010/main" val="941318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1925" y="1169988"/>
            <a:ext cx="4213225" cy="3160712"/>
          </a:xfrm>
        </p:spPr>
      </p:sp>
      <p:sp>
        <p:nvSpPr>
          <p:cNvPr id="3" name="Notes Placeholder 2"/>
          <p:cNvSpPr>
            <a:spLocks noGrp="1"/>
          </p:cNvSpPr>
          <p:nvPr>
            <p:ph type="body" idx="1"/>
          </p:nvPr>
        </p:nvSpPr>
        <p:spPr/>
        <p:txBody>
          <a:bodyPr/>
          <a:lstStyle/>
          <a:p>
            <a:pPr defTabSz="939225">
              <a:defRPr/>
            </a:pPr>
            <a:r>
              <a:rPr lang="en-US" baseline="0" dirty="0" smtClean="0"/>
              <a:t>Essentially, the Digging Deeper into the Content booklets are to move from WHAT to WHY – i.e., to help educators (whether working in teams at the district or building level, or an individual teacher engaged in reflecting on his/her own practice), move beyond interpreting WHAT the data says, to WHY!</a:t>
            </a:r>
          </a:p>
          <a:p>
            <a:pPr defTabSz="939225">
              <a:defRPr/>
            </a:pPr>
            <a:r>
              <a:rPr lang="en-US" baseline="0" dirty="0" smtClean="0"/>
              <a:t>In other words, what variables relative to curriculum, instruction, assessment and how we are organized in our schools and classrooms might be contributing to the results that we are seeing – both positive and those in need of improvement!</a:t>
            </a:r>
          </a:p>
          <a:p>
            <a:pPr defTabSz="939225">
              <a:defRPr/>
            </a:pPr>
            <a:endParaRPr lang="en-US" baseline="0" dirty="0" smtClean="0"/>
          </a:p>
        </p:txBody>
      </p:sp>
      <p:sp>
        <p:nvSpPr>
          <p:cNvPr id="4" name="Slide Number Placeholder 3"/>
          <p:cNvSpPr>
            <a:spLocks noGrp="1"/>
          </p:cNvSpPr>
          <p:nvPr>
            <p:ph type="sldNum" sz="quarter" idx="10"/>
          </p:nvPr>
        </p:nvSpPr>
        <p:spPr/>
        <p:txBody>
          <a:bodyPr/>
          <a:lstStyle/>
          <a:p>
            <a:fld id="{9E3A7A13-6771-4D02-B74A-6FBC9E02F680}" type="slidenum">
              <a:rPr lang="en-US" smtClean="0">
                <a:solidFill>
                  <a:prstClr val="black"/>
                </a:solidFill>
                <a:latin typeface="Calibri"/>
              </a:rPr>
              <a:pPr/>
              <a:t>16</a:t>
            </a:fld>
            <a:endParaRPr lang="en-US">
              <a:solidFill>
                <a:prstClr val="black"/>
              </a:solidFill>
              <a:latin typeface="Calibri"/>
            </a:endParaRPr>
          </a:p>
        </p:txBody>
      </p:sp>
      <p:sp>
        <p:nvSpPr>
          <p:cNvPr id="5" name="Date Placeholder 4"/>
          <p:cNvSpPr>
            <a:spLocks noGrp="1"/>
          </p:cNvSpPr>
          <p:nvPr>
            <p:ph type="dt" idx="11"/>
          </p:nvPr>
        </p:nvSpPr>
        <p:spPr/>
        <p:txBody>
          <a:bodyPr/>
          <a:lstStyle/>
          <a:p>
            <a:r>
              <a:rPr lang="en-US" smtClean="0">
                <a:solidFill>
                  <a:prstClr val="black"/>
                </a:solidFill>
                <a:latin typeface="Calibri"/>
              </a:rPr>
              <a:t>Fall 2015</a:t>
            </a:r>
            <a:endParaRPr lang="en-US">
              <a:solidFill>
                <a:prstClr val="black"/>
              </a:solidFill>
              <a:latin typeface="Calibri"/>
            </a:endParaRPr>
          </a:p>
        </p:txBody>
      </p:sp>
      <p:sp>
        <p:nvSpPr>
          <p:cNvPr id="6" name="Footer Placeholder 5"/>
          <p:cNvSpPr>
            <a:spLocks noGrp="1"/>
          </p:cNvSpPr>
          <p:nvPr>
            <p:ph type="ftr" sz="quarter" idx="12"/>
          </p:nvPr>
        </p:nvSpPr>
        <p:spPr/>
        <p:txBody>
          <a:bodyPr/>
          <a:lstStyle/>
          <a:p>
            <a:r>
              <a:rPr lang="en-US" smtClean="0">
                <a:solidFill>
                  <a:prstClr val="black"/>
                </a:solidFill>
                <a:latin typeface="Calibri"/>
              </a:rPr>
              <a:t>PVAAS Statewide Team for PDE; pdepvaas@iu13.org</a:t>
            </a:r>
            <a:endParaRPr lang="en-US">
              <a:solidFill>
                <a:prstClr val="black"/>
              </a:solidFill>
              <a:latin typeface="Calibri"/>
            </a:endParaRPr>
          </a:p>
        </p:txBody>
      </p:sp>
    </p:spTree>
    <p:extLst>
      <p:ext uri="{BB962C8B-B14F-4D97-AF65-F5344CB8AC3E}">
        <p14:creationId xmlns:p14="http://schemas.microsoft.com/office/powerpoint/2010/main" val="41661275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Many</a:t>
            </a:r>
            <a:r>
              <a:rPr lang="en-US" baseline="0" dirty="0" smtClean="0"/>
              <a:t> of us may have experienced this problem, specifically, that a very nice action plan is developed as a result of analyzing data, but perhaps the action plan is focused on the “wrong” root cause(s)! A good action plan is only good IF it is targeting the most likely root cause(s). Too often, data teams may jump to conclusions, or only offer up for consideration areas with which they are familiar. The intent of these resources are to provide a more thorough means of considering potential root causes.</a:t>
            </a:r>
            <a:endParaRPr lang="en-US" dirty="0"/>
          </a:p>
        </p:txBody>
      </p:sp>
      <p:sp>
        <p:nvSpPr>
          <p:cNvPr id="4" name="Slide Number Placeholder 3"/>
          <p:cNvSpPr>
            <a:spLocks noGrp="1"/>
          </p:cNvSpPr>
          <p:nvPr>
            <p:ph type="sldNum" sz="quarter" idx="10"/>
          </p:nvPr>
        </p:nvSpPr>
        <p:spPr/>
        <p:txBody>
          <a:bodyPr/>
          <a:lstStyle/>
          <a:p>
            <a:fld id="{9303F00D-2BC4-4893-9546-CEF66E4BBF6E}" type="slidenum">
              <a:rPr lang="en-US" smtClean="0"/>
              <a:t>17</a:t>
            </a:fld>
            <a:endParaRPr lang="en-US"/>
          </a:p>
        </p:txBody>
      </p:sp>
    </p:spTree>
    <p:extLst>
      <p:ext uri="{BB962C8B-B14F-4D97-AF65-F5344CB8AC3E}">
        <p14:creationId xmlns:p14="http://schemas.microsoft.com/office/powerpoint/2010/main" val="38737904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merely shows the process of considering data and moving</a:t>
            </a:r>
            <a:r>
              <a:rPr lang="en-US" baseline="0" dirty="0" smtClean="0"/>
              <a:t> to actions. This slide may be helpful in sharing with educators in the field to remind them of that most important step – digging deep to determine root cause(s) of both the strengths – and – the weaknesses or areas for improvement!</a:t>
            </a:r>
            <a:endParaRPr lang="en-US" dirty="0"/>
          </a:p>
        </p:txBody>
      </p:sp>
      <p:sp>
        <p:nvSpPr>
          <p:cNvPr id="4" name="Slide Number Placeholder 3"/>
          <p:cNvSpPr>
            <a:spLocks noGrp="1"/>
          </p:cNvSpPr>
          <p:nvPr>
            <p:ph type="sldNum" sz="quarter" idx="10"/>
          </p:nvPr>
        </p:nvSpPr>
        <p:spPr/>
        <p:txBody>
          <a:bodyPr/>
          <a:lstStyle/>
          <a:p>
            <a:fld id="{9303F00D-2BC4-4893-9546-CEF66E4BBF6E}" type="slidenum">
              <a:rPr lang="en-US" smtClean="0"/>
              <a:t>18</a:t>
            </a:fld>
            <a:endParaRPr lang="en-US"/>
          </a:p>
        </p:txBody>
      </p:sp>
    </p:spTree>
    <p:extLst>
      <p:ext uri="{BB962C8B-B14F-4D97-AF65-F5344CB8AC3E}">
        <p14:creationId xmlns:p14="http://schemas.microsoft.com/office/powerpoint/2010/main" val="12979029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1925" y="1169988"/>
            <a:ext cx="4213225" cy="3160712"/>
          </a:xfrm>
        </p:spPr>
      </p:sp>
      <p:sp>
        <p:nvSpPr>
          <p:cNvPr id="3" name="Notes Placeholder 2"/>
          <p:cNvSpPr>
            <a:spLocks noGrp="1"/>
          </p:cNvSpPr>
          <p:nvPr>
            <p:ph type="body" idx="1"/>
          </p:nvPr>
        </p:nvSpPr>
        <p:spPr/>
        <p:txBody>
          <a:bodyPr/>
          <a:lstStyle/>
          <a:p>
            <a:pPr defTabSz="957071">
              <a:defRPr/>
            </a:pPr>
            <a:r>
              <a:rPr lang="en-US" dirty="0" smtClean="0"/>
              <a:t>Note to facilitator:</a:t>
            </a:r>
          </a:p>
          <a:p>
            <a:pPr defTabSz="957071">
              <a:defRPr/>
            </a:pPr>
            <a:r>
              <a:rPr lang="en-US" dirty="0" smtClean="0"/>
              <a:t>The bottom half of the slide requires explanation: What is shown here is the difference between</a:t>
            </a:r>
            <a:r>
              <a:rPr lang="en-US" baseline="0" dirty="0" smtClean="0"/>
              <a:t> the consolidated version and the comprehensive version.</a:t>
            </a:r>
          </a:p>
          <a:p>
            <a:pPr defTabSz="957071">
              <a:defRPr/>
            </a:pPr>
            <a:endParaRPr lang="en-US" baseline="0" dirty="0" smtClean="0"/>
          </a:p>
          <a:p>
            <a:pPr defTabSz="957071">
              <a:defRPr/>
            </a:pPr>
            <a:r>
              <a:rPr lang="en-US" baseline="0" dirty="0" smtClean="0"/>
              <a:t>Say: You can see in the consolidated version that only the bold question is included, while in the comprehensive version, there are bullets( expanded probing questions) under that same statement. Those bullets are included so that the conversation can go even more deeply, and not stop at a simple Yes or No.</a:t>
            </a:r>
            <a:endParaRPr lang="en-US" dirty="0" smtClean="0"/>
          </a:p>
        </p:txBody>
      </p:sp>
      <p:sp>
        <p:nvSpPr>
          <p:cNvPr id="4" name="Slide Number Placeholder 3"/>
          <p:cNvSpPr>
            <a:spLocks noGrp="1"/>
          </p:cNvSpPr>
          <p:nvPr>
            <p:ph type="sldNum" sz="quarter" idx="10"/>
          </p:nvPr>
        </p:nvSpPr>
        <p:spPr/>
        <p:txBody>
          <a:bodyPr/>
          <a:lstStyle/>
          <a:p>
            <a:fld id="{9E3A7A13-6771-4D02-B74A-6FBC9E02F680}" type="slidenum">
              <a:rPr lang="en-US" smtClean="0">
                <a:solidFill>
                  <a:prstClr val="black"/>
                </a:solidFill>
                <a:latin typeface="Calibri"/>
              </a:rPr>
              <a:pPr/>
              <a:t>19</a:t>
            </a:fld>
            <a:endParaRPr lang="en-US">
              <a:solidFill>
                <a:prstClr val="black"/>
              </a:solidFill>
              <a:latin typeface="Calibri"/>
            </a:endParaRPr>
          </a:p>
        </p:txBody>
      </p:sp>
      <p:sp>
        <p:nvSpPr>
          <p:cNvPr id="5" name="Date Placeholder 4"/>
          <p:cNvSpPr>
            <a:spLocks noGrp="1"/>
          </p:cNvSpPr>
          <p:nvPr>
            <p:ph type="dt" idx="11"/>
          </p:nvPr>
        </p:nvSpPr>
        <p:spPr/>
        <p:txBody>
          <a:bodyPr/>
          <a:lstStyle/>
          <a:p>
            <a:r>
              <a:rPr lang="en-US" smtClean="0">
                <a:solidFill>
                  <a:prstClr val="black"/>
                </a:solidFill>
                <a:latin typeface="Calibri"/>
              </a:rPr>
              <a:t>Fall 2015</a:t>
            </a:r>
            <a:endParaRPr lang="en-US">
              <a:solidFill>
                <a:prstClr val="black"/>
              </a:solidFill>
              <a:latin typeface="Calibri"/>
            </a:endParaRPr>
          </a:p>
        </p:txBody>
      </p:sp>
      <p:sp>
        <p:nvSpPr>
          <p:cNvPr id="6" name="Footer Placeholder 5"/>
          <p:cNvSpPr>
            <a:spLocks noGrp="1"/>
          </p:cNvSpPr>
          <p:nvPr>
            <p:ph type="ftr" sz="quarter" idx="12"/>
          </p:nvPr>
        </p:nvSpPr>
        <p:spPr/>
        <p:txBody>
          <a:bodyPr/>
          <a:lstStyle/>
          <a:p>
            <a:r>
              <a:rPr lang="en-US" smtClean="0">
                <a:solidFill>
                  <a:prstClr val="black"/>
                </a:solidFill>
                <a:latin typeface="Calibri"/>
              </a:rPr>
              <a:t>PVAAS Statewide Team for PDE; pdepvaas@iu13.org</a:t>
            </a:r>
            <a:endParaRPr lang="en-US">
              <a:solidFill>
                <a:prstClr val="black"/>
              </a:solidFill>
              <a:latin typeface="Calibri"/>
            </a:endParaRPr>
          </a:p>
        </p:txBody>
      </p:sp>
    </p:spTree>
    <p:extLst>
      <p:ext uri="{BB962C8B-B14F-4D97-AF65-F5344CB8AC3E}">
        <p14:creationId xmlns:p14="http://schemas.microsoft.com/office/powerpoint/2010/main" val="2183598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5" name="Shape 1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559585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1925" y="1169988"/>
            <a:ext cx="4213225" cy="3160712"/>
          </a:xfrm>
        </p:spPr>
      </p:sp>
      <p:sp>
        <p:nvSpPr>
          <p:cNvPr id="3" name="Notes Placeholder 2"/>
          <p:cNvSpPr>
            <a:spLocks noGrp="1"/>
          </p:cNvSpPr>
          <p:nvPr>
            <p:ph type="body" idx="1"/>
          </p:nvPr>
        </p:nvSpPr>
        <p:spPr/>
        <p:txBody>
          <a:bodyPr/>
          <a:lstStyle/>
          <a:p>
            <a:pPr defTabSz="957071">
              <a:defRPr/>
            </a:pPr>
            <a:r>
              <a:rPr lang="en-US" dirty="0" smtClean="0"/>
              <a:t>These</a:t>
            </a:r>
            <a:r>
              <a:rPr lang="en-US" baseline="0" dirty="0" smtClean="0"/>
              <a:t> resources are organized into two overall sections (by grade bands). There are questions that focus on system/school level questions, followed by section focusing on teacher level questions.</a:t>
            </a:r>
          </a:p>
          <a:p>
            <a:pPr defTabSz="957071">
              <a:defRPr/>
            </a:pPr>
            <a:endParaRPr lang="en-US" baseline="0" dirty="0" smtClean="0"/>
          </a:p>
          <a:p>
            <a:pPr defTabSz="957071">
              <a:defRPr/>
            </a:pPr>
            <a:r>
              <a:rPr lang="en-US" baseline="0" dirty="0" smtClean="0"/>
              <a:t>The school level questions (some are district level as well), are best used when analyzing and focusing on school level data – at the grade level or subject level. Here we may envision teams of teachers using these questions to look at the overall status/health of a building and or grade level or subject area across grades.</a:t>
            </a:r>
          </a:p>
          <a:p>
            <a:pPr defTabSz="957071">
              <a:defRPr/>
            </a:pPr>
            <a:endParaRPr lang="en-US" baseline="0" dirty="0" smtClean="0"/>
          </a:p>
          <a:p>
            <a:pPr defTabSz="957071">
              <a:defRPr/>
            </a:pPr>
            <a:r>
              <a:rPr lang="en-US" baseline="0" dirty="0" smtClean="0"/>
              <a:t>The teacher level questions are provided for teachers to engage in reflection, often guided by a principal or coach, in order for the teacher to analyze his or her own knowledge base and practices. One important use of this tool, for example, is the individual principal-teacher conference on a teacher’s PVAAS specific report.</a:t>
            </a:r>
          </a:p>
          <a:p>
            <a:pPr defTabSz="957071">
              <a:defRPr/>
            </a:pPr>
            <a:endParaRPr lang="en-US" baseline="0" dirty="0" smtClean="0"/>
          </a:p>
          <a:p>
            <a:pPr defTabSz="957071">
              <a:defRPr/>
            </a:pPr>
            <a:r>
              <a:rPr lang="en-US" baseline="0" dirty="0" smtClean="0"/>
              <a:t>The questions (probes) are organized into 4 “buckets” – CIAO- curriculum, instruction, assessment and organization. Each question is also coded with one of the 4 domain headings in the observation and practice rubric in PA’s EE system (Planning and Preparation, Classroom Environment, Instruction, and Professional Responsibilities). </a:t>
            </a:r>
            <a:endParaRPr lang="en-US" dirty="0" smtClean="0"/>
          </a:p>
        </p:txBody>
      </p:sp>
      <p:sp>
        <p:nvSpPr>
          <p:cNvPr id="4" name="Slide Number Placeholder 3"/>
          <p:cNvSpPr>
            <a:spLocks noGrp="1"/>
          </p:cNvSpPr>
          <p:nvPr>
            <p:ph type="sldNum" sz="quarter" idx="10"/>
          </p:nvPr>
        </p:nvSpPr>
        <p:spPr/>
        <p:txBody>
          <a:bodyPr/>
          <a:lstStyle/>
          <a:p>
            <a:fld id="{9E3A7A13-6771-4D02-B74A-6FBC9E02F680}" type="slidenum">
              <a:rPr lang="en-US" smtClean="0">
                <a:solidFill>
                  <a:prstClr val="black"/>
                </a:solidFill>
                <a:latin typeface="Calibri"/>
              </a:rPr>
              <a:pPr/>
              <a:t>20</a:t>
            </a:fld>
            <a:endParaRPr lang="en-US">
              <a:solidFill>
                <a:prstClr val="black"/>
              </a:solidFill>
              <a:latin typeface="Calibri"/>
            </a:endParaRPr>
          </a:p>
        </p:txBody>
      </p:sp>
      <p:sp>
        <p:nvSpPr>
          <p:cNvPr id="5" name="Date Placeholder 4"/>
          <p:cNvSpPr>
            <a:spLocks noGrp="1"/>
          </p:cNvSpPr>
          <p:nvPr>
            <p:ph type="dt" idx="11"/>
          </p:nvPr>
        </p:nvSpPr>
        <p:spPr/>
        <p:txBody>
          <a:bodyPr/>
          <a:lstStyle/>
          <a:p>
            <a:r>
              <a:rPr lang="en-US" smtClean="0">
                <a:solidFill>
                  <a:prstClr val="black"/>
                </a:solidFill>
                <a:latin typeface="Calibri"/>
              </a:rPr>
              <a:t>Fall 2015</a:t>
            </a:r>
            <a:endParaRPr lang="en-US">
              <a:solidFill>
                <a:prstClr val="black"/>
              </a:solidFill>
              <a:latin typeface="Calibri"/>
            </a:endParaRPr>
          </a:p>
        </p:txBody>
      </p:sp>
      <p:sp>
        <p:nvSpPr>
          <p:cNvPr id="6" name="Footer Placeholder 5"/>
          <p:cNvSpPr>
            <a:spLocks noGrp="1"/>
          </p:cNvSpPr>
          <p:nvPr>
            <p:ph type="ftr" sz="quarter" idx="12"/>
          </p:nvPr>
        </p:nvSpPr>
        <p:spPr/>
        <p:txBody>
          <a:bodyPr/>
          <a:lstStyle/>
          <a:p>
            <a:r>
              <a:rPr lang="en-US" smtClean="0">
                <a:solidFill>
                  <a:prstClr val="black"/>
                </a:solidFill>
                <a:latin typeface="Calibri"/>
              </a:rPr>
              <a:t>PVAAS Statewide Team for PDE; pdepvaas@iu13.org</a:t>
            </a:r>
            <a:endParaRPr lang="en-US">
              <a:solidFill>
                <a:prstClr val="black"/>
              </a:solidFill>
              <a:latin typeface="Calibri"/>
            </a:endParaRPr>
          </a:p>
        </p:txBody>
      </p:sp>
    </p:spTree>
    <p:extLst>
      <p:ext uri="{BB962C8B-B14F-4D97-AF65-F5344CB8AC3E}">
        <p14:creationId xmlns:p14="http://schemas.microsoft.com/office/powerpoint/2010/main" val="7778090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a:t>
            </a:r>
            <a:r>
              <a:rPr lang="en-US" baseline="0" dirty="0" smtClean="0"/>
              <a:t> just illustrates what we just saw on the previous slide- the questions are organized in two ways- CIAO and the 4 Domains.</a:t>
            </a:r>
            <a:endParaRPr lang="en-US" dirty="0"/>
          </a:p>
        </p:txBody>
      </p:sp>
      <p:sp>
        <p:nvSpPr>
          <p:cNvPr id="4" name="Slide Number Placeholder 3"/>
          <p:cNvSpPr>
            <a:spLocks noGrp="1"/>
          </p:cNvSpPr>
          <p:nvPr>
            <p:ph type="sldNum" sz="quarter" idx="10"/>
          </p:nvPr>
        </p:nvSpPr>
        <p:spPr/>
        <p:txBody>
          <a:bodyPr/>
          <a:lstStyle/>
          <a:p>
            <a:fld id="{9303F00D-2BC4-4893-9546-CEF66E4BBF6E}" type="slidenum">
              <a:rPr lang="en-US" smtClean="0"/>
              <a:t>21</a:t>
            </a:fld>
            <a:endParaRPr lang="en-US"/>
          </a:p>
        </p:txBody>
      </p:sp>
    </p:spTree>
    <p:extLst>
      <p:ext uri="{BB962C8B-B14F-4D97-AF65-F5344CB8AC3E}">
        <p14:creationId xmlns:p14="http://schemas.microsoft.com/office/powerpoint/2010/main" val="42685018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baseline="0" dirty="0" smtClean="0"/>
              <a:t>idea behind these DD docs is to provide a structured process for determining WHY the data is saying what it is saying, and then setting goals and action plans to address the identified root cause(s). With effective use of this resource, teams and even individual teachers will be more likely to carefully consider all of the variables that may be at the root of the data, and target their changes in practice more effectively.</a:t>
            </a:r>
            <a:endParaRPr lang="en-US" dirty="0"/>
          </a:p>
        </p:txBody>
      </p:sp>
      <p:sp>
        <p:nvSpPr>
          <p:cNvPr id="4" name="Slide Number Placeholder 3"/>
          <p:cNvSpPr>
            <a:spLocks noGrp="1"/>
          </p:cNvSpPr>
          <p:nvPr>
            <p:ph type="sldNum" sz="quarter" idx="10"/>
          </p:nvPr>
        </p:nvSpPr>
        <p:spPr/>
        <p:txBody>
          <a:bodyPr/>
          <a:lstStyle/>
          <a:p>
            <a:fld id="{9303F00D-2BC4-4893-9546-CEF66E4BBF6E}" type="slidenum">
              <a:rPr lang="en-US" smtClean="0"/>
              <a:t>22</a:t>
            </a:fld>
            <a:endParaRPr lang="en-US"/>
          </a:p>
        </p:txBody>
      </p:sp>
    </p:spTree>
    <p:extLst>
      <p:ext uri="{BB962C8B-B14F-4D97-AF65-F5344CB8AC3E}">
        <p14:creationId xmlns:p14="http://schemas.microsoft.com/office/powerpoint/2010/main" val="38264731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of you may be working in districts that are using Victoria Bernhardt’s Multiple Measures. The Digging Deeper documents can certainly</a:t>
            </a:r>
            <a:r>
              <a:rPr lang="en-US" baseline="0" dirty="0" smtClean="0"/>
              <a:t> support the data analyses framework from Bernhardt/.</a:t>
            </a:r>
            <a:endParaRPr lang="en-US" dirty="0"/>
          </a:p>
        </p:txBody>
      </p:sp>
      <p:sp>
        <p:nvSpPr>
          <p:cNvPr id="4" name="Slide Number Placeholder 3"/>
          <p:cNvSpPr>
            <a:spLocks noGrp="1"/>
          </p:cNvSpPr>
          <p:nvPr>
            <p:ph type="sldNum" sz="quarter" idx="10"/>
          </p:nvPr>
        </p:nvSpPr>
        <p:spPr/>
        <p:txBody>
          <a:bodyPr/>
          <a:lstStyle/>
          <a:p>
            <a:fld id="{9303F00D-2BC4-4893-9546-CEF66E4BBF6E}" type="slidenum">
              <a:rPr lang="en-US" smtClean="0"/>
              <a:t>23</a:t>
            </a:fld>
            <a:endParaRPr lang="en-US"/>
          </a:p>
        </p:txBody>
      </p:sp>
    </p:spTree>
    <p:extLst>
      <p:ext uri="{BB962C8B-B14F-4D97-AF65-F5344CB8AC3E}">
        <p14:creationId xmlns:p14="http://schemas.microsoft.com/office/powerpoint/2010/main" val="23453317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1925" y="1169988"/>
            <a:ext cx="4213225" cy="3160712"/>
          </a:xfrm>
        </p:spPr>
      </p:sp>
      <p:sp>
        <p:nvSpPr>
          <p:cNvPr id="3" name="Notes Placeholder 2"/>
          <p:cNvSpPr>
            <a:spLocks noGrp="1"/>
          </p:cNvSpPr>
          <p:nvPr>
            <p:ph type="body" idx="1"/>
          </p:nvPr>
        </p:nvSpPr>
        <p:spPr/>
        <p:txBody>
          <a:bodyPr/>
          <a:lstStyle/>
          <a:p>
            <a:r>
              <a:rPr lang="en-US" dirty="0" smtClean="0"/>
              <a:t>How to use this document:</a:t>
            </a:r>
          </a:p>
          <a:p>
            <a:r>
              <a:rPr lang="en-US" dirty="0" smtClean="0"/>
              <a:t>See the intro pages on each document - there is a set of “instructions” and guidance for use of the document.</a:t>
            </a:r>
          </a:p>
          <a:p>
            <a:endParaRPr lang="en-US" dirty="0" smtClean="0"/>
          </a:p>
          <a:p>
            <a:r>
              <a:rPr lang="en-US" dirty="0" smtClean="0"/>
              <a:t>These are questions to spark reflection!</a:t>
            </a:r>
          </a:p>
          <a:p>
            <a:r>
              <a:rPr lang="en-US" dirty="0" smtClean="0"/>
              <a:t>These</a:t>
            </a:r>
            <a:r>
              <a:rPr lang="en-US" baseline="0" dirty="0" smtClean="0"/>
              <a:t> are </a:t>
            </a:r>
            <a:r>
              <a:rPr lang="en-US" u="sng" baseline="0" dirty="0" smtClean="0"/>
              <a:t>n</a:t>
            </a:r>
            <a:r>
              <a:rPr lang="en-US" u="sng" dirty="0" smtClean="0"/>
              <a:t>ot</a:t>
            </a:r>
            <a:r>
              <a:rPr lang="en-US" dirty="0" smtClean="0"/>
              <a:t> intended as a checklist!</a:t>
            </a:r>
          </a:p>
          <a:p>
            <a:r>
              <a:rPr lang="en-US" dirty="0" smtClean="0"/>
              <a:t>The</a:t>
            </a:r>
            <a:r>
              <a:rPr lang="en-US" baseline="0" dirty="0" smtClean="0"/>
              <a:t> n</a:t>
            </a:r>
            <a:r>
              <a:rPr lang="en-US" dirty="0" smtClean="0"/>
              <a:t>umbers/codes within sections not intended to specify an order - rather to assist with navigation</a:t>
            </a:r>
            <a:r>
              <a:rPr lang="en-US" baseline="0" dirty="0" smtClean="0"/>
              <a:t> if you are using them with a group!</a:t>
            </a:r>
          </a:p>
          <a:p>
            <a:endParaRPr lang="en-US" dirty="0" smtClean="0"/>
          </a:p>
          <a:p>
            <a:r>
              <a:rPr lang="en-US" dirty="0" smtClean="0"/>
              <a:t>They are also </a:t>
            </a:r>
            <a:r>
              <a:rPr lang="en-US" u="sng" dirty="0" smtClean="0"/>
              <a:t>not</a:t>
            </a:r>
            <a:r>
              <a:rPr lang="en-US" dirty="0" smtClean="0"/>
              <a:t> intended</a:t>
            </a:r>
            <a:r>
              <a:rPr lang="en-US" baseline="0" dirty="0" smtClean="0"/>
              <a:t> to just be answered YES or NO.</a:t>
            </a:r>
          </a:p>
          <a:p>
            <a:r>
              <a:rPr lang="en-US" dirty="0" smtClean="0"/>
              <a:t>If</a:t>
            </a:r>
            <a:r>
              <a:rPr lang="en-US" baseline="0" dirty="0" smtClean="0"/>
              <a:t> yes is the answer, then ask</a:t>
            </a:r>
            <a:r>
              <a:rPr lang="en-US" baseline="0" dirty="0" smtClean="0">
                <a:sym typeface="Wingdings" panose="05000000000000000000" pitchFamily="2" charset="2"/>
              </a:rPr>
              <a:t> </a:t>
            </a:r>
            <a:r>
              <a:rPr lang="en-US" dirty="0" smtClean="0"/>
              <a:t>Does evidence exist? Is it consistent and pervasive?</a:t>
            </a:r>
          </a:p>
          <a:p>
            <a:r>
              <a:rPr lang="en-US" dirty="0" smtClean="0"/>
              <a:t>If answer is no, then the practice may not be in place and may warrant further discussion and “digging.”</a:t>
            </a:r>
          </a:p>
          <a:p>
            <a:pPr lvl="1"/>
            <a:endParaRPr lang="en-US" dirty="0" smtClean="0"/>
          </a:p>
          <a:p>
            <a:r>
              <a:rPr lang="en-US" dirty="0" smtClean="0"/>
              <a:t> </a:t>
            </a:r>
            <a:endParaRPr lang="en-US" dirty="0"/>
          </a:p>
        </p:txBody>
      </p:sp>
      <p:sp>
        <p:nvSpPr>
          <p:cNvPr id="4" name="Date Placeholder 3"/>
          <p:cNvSpPr>
            <a:spLocks noGrp="1"/>
          </p:cNvSpPr>
          <p:nvPr>
            <p:ph type="dt" idx="10"/>
          </p:nvPr>
        </p:nvSpPr>
        <p:spPr/>
        <p:txBody>
          <a:bodyPr/>
          <a:lstStyle/>
          <a:p>
            <a:r>
              <a:rPr lang="en-US" smtClean="0">
                <a:solidFill>
                  <a:prstClr val="black"/>
                </a:solidFill>
                <a:latin typeface="Calibri"/>
              </a:rPr>
              <a:t>Fall 2015</a:t>
            </a:r>
            <a:endParaRPr lang="en-US">
              <a:solidFill>
                <a:prstClr val="black"/>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solidFill>
                <a:latin typeface="Calibri"/>
              </a:rPr>
              <a:t>PVAAS Statewide Team for PDE; pdepvaas@iu13.org</a:t>
            </a:r>
            <a:endParaRPr lang="en-US">
              <a:solidFill>
                <a:prstClr val="black"/>
              </a:solidFill>
              <a:latin typeface="Calibri"/>
            </a:endParaRPr>
          </a:p>
        </p:txBody>
      </p:sp>
      <p:sp>
        <p:nvSpPr>
          <p:cNvPr id="6" name="Slide Number Placeholder 5"/>
          <p:cNvSpPr>
            <a:spLocks noGrp="1"/>
          </p:cNvSpPr>
          <p:nvPr>
            <p:ph type="sldNum" sz="quarter" idx="12"/>
          </p:nvPr>
        </p:nvSpPr>
        <p:spPr/>
        <p:txBody>
          <a:bodyPr/>
          <a:lstStyle/>
          <a:p>
            <a:fld id="{9E3A7A13-6771-4D02-B74A-6FBC9E02F680}" type="slidenum">
              <a:rPr lang="en-US" smtClean="0">
                <a:solidFill>
                  <a:prstClr val="black"/>
                </a:solidFill>
                <a:latin typeface="Calibri"/>
              </a:rPr>
              <a:pPr/>
              <a:t>24</a:t>
            </a:fld>
            <a:endParaRPr lang="en-US">
              <a:solidFill>
                <a:prstClr val="black"/>
              </a:solidFill>
              <a:latin typeface="Calibri"/>
            </a:endParaRPr>
          </a:p>
        </p:txBody>
      </p:sp>
    </p:spTree>
    <p:extLst>
      <p:ext uri="{BB962C8B-B14F-4D97-AF65-F5344CB8AC3E}">
        <p14:creationId xmlns:p14="http://schemas.microsoft.com/office/powerpoint/2010/main" val="32548893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you have heard and likely read in the intro section that this is not to be used as a</a:t>
            </a:r>
            <a:r>
              <a:rPr lang="en-US" baseline="0" dirty="0" smtClean="0"/>
              <a:t> checklist!</a:t>
            </a:r>
          </a:p>
          <a:p>
            <a:r>
              <a:rPr lang="en-US" baseline="0" dirty="0" smtClean="0"/>
              <a:t>What we don’t want is for principals, teachers, and/or data teams to sit with each question and go through it laboriously! That is not the intent.</a:t>
            </a:r>
          </a:p>
          <a:p>
            <a:r>
              <a:rPr lang="en-US" baseline="0" dirty="0" smtClean="0"/>
              <a:t>Instead, they are more effective if, with guidance, some decisions are  made as to the “entry points” into the documents.</a:t>
            </a:r>
          </a:p>
          <a:p>
            <a:r>
              <a:rPr lang="en-US" baseline="0" dirty="0" smtClean="0"/>
              <a:t>This slide shows some examples.</a:t>
            </a:r>
          </a:p>
          <a:p>
            <a:r>
              <a:rPr lang="en-US" baseline="0" dirty="0" smtClean="0"/>
              <a:t>(facilitator/presenter reviews those examples).</a:t>
            </a:r>
          </a:p>
          <a:p>
            <a:r>
              <a:rPr lang="en-US" baseline="0" dirty="0" smtClean="0"/>
              <a:t>Then say:</a:t>
            </a:r>
          </a:p>
          <a:p>
            <a:r>
              <a:rPr lang="en-US" baseline="0" dirty="0" smtClean="0"/>
              <a:t>So, you can see that in some instances, the probing might start with “big ideas”, as in the first example. In other situations, the probing might focus on certain sets or types of questions – looking for those types of questions in all of the sections (curriculum, instruction, assessment and organization) would be important, not just stopping at the first question that fits.</a:t>
            </a:r>
            <a:endParaRPr lang="en-US" dirty="0"/>
          </a:p>
        </p:txBody>
      </p:sp>
      <p:sp>
        <p:nvSpPr>
          <p:cNvPr id="4" name="Slide Number Placeholder 3"/>
          <p:cNvSpPr>
            <a:spLocks noGrp="1"/>
          </p:cNvSpPr>
          <p:nvPr>
            <p:ph type="sldNum" sz="quarter" idx="10"/>
          </p:nvPr>
        </p:nvSpPr>
        <p:spPr/>
        <p:txBody>
          <a:bodyPr/>
          <a:lstStyle/>
          <a:p>
            <a:fld id="{9303F00D-2BC4-4893-9546-CEF66E4BBF6E}" type="slidenum">
              <a:rPr lang="en-US" smtClean="0"/>
              <a:t>25</a:t>
            </a:fld>
            <a:endParaRPr lang="en-US"/>
          </a:p>
        </p:txBody>
      </p:sp>
    </p:spTree>
    <p:extLst>
      <p:ext uri="{BB962C8B-B14F-4D97-AF65-F5344CB8AC3E}">
        <p14:creationId xmlns:p14="http://schemas.microsoft.com/office/powerpoint/2010/main" val="19994279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go a little more deeply here with the</a:t>
            </a:r>
            <a:r>
              <a:rPr lang="en-US" baseline="0" dirty="0" smtClean="0"/>
              <a:t> “entry point” discussion. This is the first example that you just saw on the previous slide- a example of  school and/or teacher with low achievement and low growth. </a:t>
            </a:r>
          </a:p>
          <a:p>
            <a:r>
              <a:rPr lang="en-US" baseline="0" dirty="0" smtClean="0"/>
              <a:t>In this example, this type of school would likely want to start with the questions you see here that are “big idea”/umbrella like questions.  </a:t>
            </a:r>
          </a:p>
          <a:p>
            <a:endParaRPr lang="en-US" baseline="0" dirty="0" smtClean="0"/>
          </a:p>
          <a:p>
            <a:r>
              <a:rPr lang="en-US" baseline="0" dirty="0" smtClean="0"/>
              <a:t>If this example was specific to an individual teacher, for example, on his/her individual PVAAS teacher specific report, he/she might ask himself/herself the questions that you see on the right side of this slide. </a:t>
            </a:r>
          </a:p>
          <a:p>
            <a:endParaRPr lang="en-US" baseline="0" dirty="0" smtClean="0"/>
          </a:p>
          <a:p>
            <a:r>
              <a:rPr lang="en-US" baseline="0" dirty="0" smtClean="0"/>
              <a:t>There is no right or wrong entry place here…it is important however, that educators be guided in how to use these docs most effectively – and you play a key role there!</a:t>
            </a:r>
            <a:endParaRPr lang="en-US" dirty="0"/>
          </a:p>
        </p:txBody>
      </p:sp>
      <p:sp>
        <p:nvSpPr>
          <p:cNvPr id="4" name="Slide Number Placeholder 3"/>
          <p:cNvSpPr>
            <a:spLocks noGrp="1"/>
          </p:cNvSpPr>
          <p:nvPr>
            <p:ph type="sldNum" sz="quarter" idx="10"/>
          </p:nvPr>
        </p:nvSpPr>
        <p:spPr/>
        <p:txBody>
          <a:bodyPr/>
          <a:lstStyle/>
          <a:p>
            <a:fld id="{9303F00D-2BC4-4893-9546-CEF66E4BBF6E}" type="slidenum">
              <a:rPr lang="en-US" smtClean="0"/>
              <a:t>26</a:t>
            </a:fld>
            <a:endParaRPr lang="en-US"/>
          </a:p>
        </p:txBody>
      </p:sp>
    </p:spTree>
    <p:extLst>
      <p:ext uri="{BB962C8B-B14F-4D97-AF65-F5344CB8AC3E}">
        <p14:creationId xmlns:p14="http://schemas.microsoft.com/office/powerpoint/2010/main" val="24694262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one more example:</a:t>
            </a:r>
          </a:p>
          <a:p>
            <a:r>
              <a:rPr lang="en-US" dirty="0" smtClean="0"/>
              <a:t>What is the potential use of the DD docs with SLO’s? If</a:t>
            </a:r>
            <a:r>
              <a:rPr lang="en-US" baseline="0" dirty="0" smtClean="0"/>
              <a:t> your role includes working with LEAs on the development of SLOs, how can the DD help?</a:t>
            </a:r>
            <a:endParaRPr lang="en-US" dirty="0"/>
          </a:p>
        </p:txBody>
      </p:sp>
      <p:sp>
        <p:nvSpPr>
          <p:cNvPr id="4" name="Slide Number Placeholder 3"/>
          <p:cNvSpPr>
            <a:spLocks noGrp="1"/>
          </p:cNvSpPr>
          <p:nvPr>
            <p:ph type="sldNum" sz="quarter" idx="10"/>
          </p:nvPr>
        </p:nvSpPr>
        <p:spPr/>
        <p:txBody>
          <a:bodyPr/>
          <a:lstStyle/>
          <a:p>
            <a:fld id="{9303F00D-2BC4-4893-9546-CEF66E4BBF6E}" type="slidenum">
              <a:rPr lang="en-US" smtClean="0"/>
              <a:t>27</a:t>
            </a:fld>
            <a:endParaRPr lang="en-US"/>
          </a:p>
        </p:txBody>
      </p:sp>
    </p:spTree>
    <p:extLst>
      <p:ext uri="{BB962C8B-B14F-4D97-AF65-F5344CB8AC3E}">
        <p14:creationId xmlns:p14="http://schemas.microsoft.com/office/powerpoint/2010/main" val="42567466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Take</a:t>
            </a:r>
            <a:r>
              <a:rPr lang="en-US" baseline="0" dirty="0" smtClean="0"/>
              <a:t> 5 minutes now and think about initiative areas in your own IU/work focus, and where you see connections with the use of these DD resources. </a:t>
            </a:r>
          </a:p>
          <a:p>
            <a:endParaRPr lang="en-US" baseline="0" dirty="0" smtClean="0"/>
          </a:p>
          <a:p>
            <a:r>
              <a:rPr lang="en-US" baseline="0" dirty="0" smtClean="0"/>
              <a:t>Be prepared to share out.</a:t>
            </a:r>
            <a:endParaRPr lang="en-US" dirty="0"/>
          </a:p>
        </p:txBody>
      </p:sp>
      <p:sp>
        <p:nvSpPr>
          <p:cNvPr id="4" name="Slide Number Placeholder 3"/>
          <p:cNvSpPr>
            <a:spLocks noGrp="1"/>
          </p:cNvSpPr>
          <p:nvPr>
            <p:ph type="sldNum" sz="quarter" idx="10"/>
          </p:nvPr>
        </p:nvSpPr>
        <p:spPr/>
        <p:txBody>
          <a:bodyPr/>
          <a:lstStyle/>
          <a:p>
            <a:fld id="{9303F00D-2BC4-4893-9546-CEF66E4BBF6E}" type="slidenum">
              <a:rPr lang="en-US" smtClean="0"/>
              <a:t>28</a:t>
            </a:fld>
            <a:endParaRPr lang="en-US"/>
          </a:p>
        </p:txBody>
      </p:sp>
    </p:spTree>
    <p:extLst>
      <p:ext uri="{BB962C8B-B14F-4D97-AF65-F5344CB8AC3E}">
        <p14:creationId xmlns:p14="http://schemas.microsoft.com/office/powerpoint/2010/main" val="16050253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Last thoughts and feedback on these resources:</a:t>
            </a:r>
          </a:p>
          <a:p>
            <a:endParaRPr lang="en-US" dirty="0" smtClean="0"/>
          </a:p>
          <a:p>
            <a:r>
              <a:rPr lang="en-US" dirty="0" smtClean="0"/>
              <a:t>Your work is key to the effective use of these resource tools!</a:t>
            </a:r>
          </a:p>
          <a:p>
            <a:pPr marL="171450" lvl="0" indent="-171450">
              <a:buFont typeface="Arial" panose="020B0604020202020204" pitchFamily="34" charset="0"/>
              <a:buChar char="•"/>
            </a:pPr>
            <a:r>
              <a:rPr lang="en-US" dirty="0" smtClean="0"/>
              <a:t>How will you use these in your work?</a:t>
            </a:r>
          </a:p>
          <a:p>
            <a:pPr marL="171450" lvl="0" indent="-171450">
              <a:buFont typeface="Arial" panose="020B0604020202020204" pitchFamily="34" charset="0"/>
              <a:buChar char="•"/>
            </a:pPr>
            <a:r>
              <a:rPr lang="en-US" dirty="0" smtClean="0"/>
              <a:t>How will you guide your LEAs in effective use of these tools?</a:t>
            </a:r>
          </a:p>
          <a:p>
            <a:pPr marL="171450" lvl="0" indent="-171450">
              <a:buFont typeface="Arial" panose="020B0604020202020204" pitchFamily="34" charset="0"/>
              <a:buChar char="•"/>
            </a:pPr>
            <a:r>
              <a:rPr lang="en-US" dirty="0" smtClean="0"/>
              <a:t>How will you provide and/or communicate access to these tools?</a:t>
            </a:r>
          </a:p>
          <a:p>
            <a:endParaRPr lang="en-US" dirty="0"/>
          </a:p>
        </p:txBody>
      </p:sp>
      <p:sp>
        <p:nvSpPr>
          <p:cNvPr id="4" name="Slide Number Placeholder 3"/>
          <p:cNvSpPr>
            <a:spLocks noGrp="1"/>
          </p:cNvSpPr>
          <p:nvPr>
            <p:ph type="sldNum" sz="quarter" idx="10"/>
          </p:nvPr>
        </p:nvSpPr>
        <p:spPr/>
        <p:txBody>
          <a:bodyPr/>
          <a:lstStyle/>
          <a:p>
            <a:fld id="{9303F00D-2BC4-4893-9546-CEF66E4BBF6E}" type="slidenum">
              <a:rPr lang="en-US" smtClean="0"/>
              <a:t>29</a:t>
            </a:fld>
            <a:endParaRPr lang="en-US"/>
          </a:p>
        </p:txBody>
      </p:sp>
    </p:spTree>
    <p:extLst>
      <p:ext uri="{BB962C8B-B14F-4D97-AF65-F5344CB8AC3E}">
        <p14:creationId xmlns:p14="http://schemas.microsoft.com/office/powerpoint/2010/main" val="2097837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1" name="Shape 1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6448673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303F00D-2BC4-4893-9546-CEF66E4BBF6E}" type="slidenum">
              <a:rPr lang="en-US" smtClean="0"/>
              <a:t>30</a:t>
            </a:fld>
            <a:endParaRPr lang="en-US"/>
          </a:p>
        </p:txBody>
      </p:sp>
    </p:spTree>
    <p:extLst>
      <p:ext uri="{BB962C8B-B14F-4D97-AF65-F5344CB8AC3E}">
        <p14:creationId xmlns:p14="http://schemas.microsoft.com/office/powerpoint/2010/main" val="20978376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Shape 2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0" name="Shape 22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3725147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Shape 22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6" name="Shape 22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1676065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2" name="Shape 2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57032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7" name="Shape 17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178" name="Shape 178"/>
          <p:cNvSpPr txBox="1">
            <a:spLocks noGrp="1"/>
          </p:cNvSpPr>
          <p:nvPr>
            <p:ph type="sldNum" idx="12"/>
          </p:nvPr>
        </p:nvSpPr>
        <p:spPr>
          <a:xfrm>
            <a:off x="3884612" y="8685213"/>
            <a:ext cx="2971799" cy="457200"/>
          </a:xfrm>
          <a:prstGeom prst="rect">
            <a:avLst/>
          </a:prstGeom>
          <a:noFill/>
          <a:ln>
            <a:noFill/>
          </a:ln>
        </p:spPr>
        <p:txBody>
          <a:bodyPr lIns="91425" tIns="91425" rIns="91425" bIns="91425" anchor="ctr" anchorCtr="0">
            <a:noAutofit/>
          </a:bodyPr>
          <a:lstStyle/>
          <a:p>
            <a:pPr lvl="0" rtl="0">
              <a:spcBef>
                <a:spcPts val="0"/>
              </a:spcBef>
              <a:buClr>
                <a:srgbClr val="000000"/>
              </a:buClr>
              <a:buFont typeface="Arial"/>
              <a:buNone/>
            </a:pPr>
            <a:fld id="{00000000-1234-1234-1234-123412341234}" type="slidenum">
              <a:rPr lang="en"/>
              <a:t>4</a:t>
            </a:fld>
            <a:endParaRPr lang="en"/>
          </a:p>
        </p:txBody>
      </p:sp>
    </p:spTree>
    <p:extLst>
      <p:ext uri="{BB962C8B-B14F-4D97-AF65-F5344CB8AC3E}">
        <p14:creationId xmlns:p14="http://schemas.microsoft.com/office/powerpoint/2010/main" val="36134216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187" name="Shape 187"/>
          <p:cNvSpPr txBox="1">
            <a:spLocks noGrp="1"/>
          </p:cNvSpPr>
          <p:nvPr>
            <p:ph type="sldNum" idx="12"/>
          </p:nvPr>
        </p:nvSpPr>
        <p:spPr>
          <a:xfrm>
            <a:off x="3884612" y="8685213"/>
            <a:ext cx="2971799" cy="457200"/>
          </a:xfrm>
          <a:prstGeom prst="rect">
            <a:avLst/>
          </a:prstGeom>
          <a:noFill/>
          <a:ln>
            <a:noFill/>
          </a:ln>
        </p:spPr>
        <p:txBody>
          <a:bodyPr lIns="91425" tIns="91425" rIns="91425" bIns="91425" anchor="ctr" anchorCtr="0">
            <a:noAutofit/>
          </a:bodyPr>
          <a:lstStyle/>
          <a:p>
            <a:pPr lvl="0" rtl="0">
              <a:spcBef>
                <a:spcPts val="0"/>
              </a:spcBef>
              <a:buClr>
                <a:srgbClr val="000000"/>
              </a:buClr>
              <a:buFont typeface="Arial"/>
              <a:buNone/>
            </a:pPr>
            <a:fld id="{00000000-1234-1234-1234-123412341234}" type="slidenum">
              <a:rPr lang="en"/>
              <a:t>5</a:t>
            </a:fld>
            <a:endParaRPr lang="en"/>
          </a:p>
        </p:txBody>
      </p:sp>
    </p:spTree>
    <p:extLst>
      <p:ext uri="{BB962C8B-B14F-4D97-AF65-F5344CB8AC3E}">
        <p14:creationId xmlns:p14="http://schemas.microsoft.com/office/powerpoint/2010/main" val="15005900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196" name="Shape 196"/>
          <p:cNvSpPr txBox="1">
            <a:spLocks noGrp="1"/>
          </p:cNvSpPr>
          <p:nvPr>
            <p:ph type="sldNum" idx="12"/>
          </p:nvPr>
        </p:nvSpPr>
        <p:spPr>
          <a:xfrm>
            <a:off x="3884612" y="8685213"/>
            <a:ext cx="2971799" cy="457200"/>
          </a:xfrm>
          <a:prstGeom prst="rect">
            <a:avLst/>
          </a:prstGeom>
          <a:noFill/>
          <a:ln>
            <a:noFill/>
          </a:ln>
        </p:spPr>
        <p:txBody>
          <a:bodyPr lIns="91425" tIns="91425" rIns="91425" bIns="91425" anchor="ctr" anchorCtr="0">
            <a:noAutofit/>
          </a:bodyPr>
          <a:lstStyle/>
          <a:p>
            <a:pPr lvl="0" rtl="0">
              <a:spcBef>
                <a:spcPts val="0"/>
              </a:spcBef>
              <a:buClr>
                <a:srgbClr val="000000"/>
              </a:buClr>
              <a:buFont typeface="Arial"/>
              <a:buNone/>
            </a:pPr>
            <a:fld id="{00000000-1234-1234-1234-123412341234}" type="slidenum">
              <a:rPr lang="en"/>
              <a:t>6</a:t>
            </a:fld>
            <a:endParaRPr lang="en"/>
          </a:p>
        </p:txBody>
      </p:sp>
    </p:spTree>
    <p:extLst>
      <p:ext uri="{BB962C8B-B14F-4D97-AF65-F5344CB8AC3E}">
        <p14:creationId xmlns:p14="http://schemas.microsoft.com/office/powerpoint/2010/main" val="30090450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Shape 20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6" name="Shape 20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207" name="Shape 207"/>
          <p:cNvSpPr txBox="1">
            <a:spLocks noGrp="1"/>
          </p:cNvSpPr>
          <p:nvPr>
            <p:ph type="sldNum" idx="12"/>
          </p:nvPr>
        </p:nvSpPr>
        <p:spPr>
          <a:xfrm>
            <a:off x="3884612" y="8685213"/>
            <a:ext cx="2971799" cy="457200"/>
          </a:xfrm>
          <a:prstGeom prst="rect">
            <a:avLst/>
          </a:prstGeom>
          <a:noFill/>
          <a:ln>
            <a:noFill/>
          </a:ln>
        </p:spPr>
        <p:txBody>
          <a:bodyPr lIns="91425" tIns="91425" rIns="91425" bIns="91425" anchor="ctr" anchorCtr="0">
            <a:noAutofit/>
          </a:bodyPr>
          <a:lstStyle/>
          <a:p>
            <a:pPr lvl="0" rtl="0">
              <a:spcBef>
                <a:spcPts val="0"/>
              </a:spcBef>
              <a:buClr>
                <a:srgbClr val="000000"/>
              </a:buClr>
              <a:buFont typeface="Arial"/>
              <a:buNone/>
            </a:pPr>
            <a:fld id="{00000000-1234-1234-1234-123412341234}" type="slidenum">
              <a:rPr lang="en"/>
              <a:t>7</a:t>
            </a:fld>
            <a:endParaRPr lang="en"/>
          </a:p>
        </p:txBody>
      </p:sp>
    </p:spTree>
    <p:extLst>
      <p:ext uri="{BB962C8B-B14F-4D97-AF65-F5344CB8AC3E}">
        <p14:creationId xmlns:p14="http://schemas.microsoft.com/office/powerpoint/2010/main" val="6153469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Shape 21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3" name="Shape 21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214" name="Shape 214"/>
          <p:cNvSpPr txBox="1">
            <a:spLocks noGrp="1"/>
          </p:cNvSpPr>
          <p:nvPr>
            <p:ph type="sldNum" idx="12"/>
          </p:nvPr>
        </p:nvSpPr>
        <p:spPr>
          <a:xfrm>
            <a:off x="3884612" y="8685213"/>
            <a:ext cx="2971799" cy="457200"/>
          </a:xfrm>
          <a:prstGeom prst="rect">
            <a:avLst/>
          </a:prstGeom>
          <a:noFill/>
          <a:ln>
            <a:noFill/>
          </a:ln>
        </p:spPr>
        <p:txBody>
          <a:bodyPr lIns="91425" tIns="91425" rIns="91425" bIns="91425" anchor="ctr" anchorCtr="0">
            <a:noAutofit/>
          </a:bodyPr>
          <a:lstStyle/>
          <a:p>
            <a:pPr lvl="0" rtl="0">
              <a:spcBef>
                <a:spcPts val="0"/>
              </a:spcBef>
              <a:buClr>
                <a:srgbClr val="000000"/>
              </a:buClr>
              <a:buFont typeface="Arial"/>
              <a:buNone/>
            </a:pPr>
            <a:fld id="{00000000-1234-1234-1234-123412341234}" type="slidenum">
              <a:rPr lang="en"/>
              <a:t>8</a:t>
            </a:fld>
            <a:endParaRPr lang="en"/>
          </a:p>
        </p:txBody>
      </p:sp>
    </p:spTree>
    <p:extLst>
      <p:ext uri="{BB962C8B-B14F-4D97-AF65-F5344CB8AC3E}">
        <p14:creationId xmlns:p14="http://schemas.microsoft.com/office/powerpoint/2010/main" val="793712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Welcome, intro self and session</a:t>
            </a:r>
          </a:p>
          <a:p>
            <a:endParaRPr lang="en-US" dirty="0"/>
          </a:p>
        </p:txBody>
      </p:sp>
      <p:sp>
        <p:nvSpPr>
          <p:cNvPr id="4" name="Slide Number Placeholder 3"/>
          <p:cNvSpPr>
            <a:spLocks noGrp="1"/>
          </p:cNvSpPr>
          <p:nvPr>
            <p:ph type="sldNum" sz="quarter" idx="10"/>
          </p:nvPr>
        </p:nvSpPr>
        <p:spPr/>
        <p:txBody>
          <a:bodyPr/>
          <a:lstStyle/>
          <a:p>
            <a:fld id="{9303F00D-2BC4-4893-9546-CEF66E4BBF6E}" type="slidenum">
              <a:rPr lang="en-US" smtClean="0"/>
              <a:t>9</a:t>
            </a:fld>
            <a:endParaRPr lang="en-US"/>
          </a:p>
        </p:txBody>
      </p:sp>
    </p:spTree>
    <p:extLst>
      <p:ext uri="{BB962C8B-B14F-4D97-AF65-F5344CB8AC3E}">
        <p14:creationId xmlns:p14="http://schemas.microsoft.com/office/powerpoint/2010/main" val="2813428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46404" y="758952"/>
            <a:ext cx="7063740" cy="4041648"/>
          </a:xfrm>
        </p:spPr>
        <p:txBody>
          <a:bodyPr anchor="b">
            <a:normAutofit/>
          </a:bodyPr>
          <a:lstStyle>
            <a:lvl1pPr algn="l">
              <a:lnSpc>
                <a:spcPct val="85000"/>
              </a:lnSpc>
              <a:defRPr sz="660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946404" y="4800600"/>
            <a:ext cx="7063740" cy="1691640"/>
          </a:xfrm>
        </p:spPr>
        <p:txBody>
          <a:bodyPr>
            <a:normAutofit/>
          </a:bodyPr>
          <a:lstStyle>
            <a:lvl1pPr marL="0" indent="0" algn="l">
              <a:buNone/>
              <a:defRPr sz="2000" baseline="0">
                <a:solidFill>
                  <a:schemeClr val="tx1">
                    <a:lumMod val="85000"/>
                  </a:schemeClr>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7" name="Rectangle 6"/>
          <p:cNvSpPr/>
          <p:nvPr/>
        </p:nvSpPr>
        <p:spPr>
          <a:xfrm>
            <a:off x="0" y="0"/>
            <a:ext cx="3429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Date Placeholder 7"/>
          <p:cNvSpPr>
            <a:spLocks noGrp="1"/>
          </p:cNvSpPr>
          <p:nvPr>
            <p:ph type="dt" sz="half" idx="10"/>
          </p:nvPr>
        </p:nvSpPr>
        <p:spPr/>
        <p:txBody>
          <a:bodyPr/>
          <a:lstStyle>
            <a:lvl1pPr>
              <a:defRPr>
                <a:solidFill>
                  <a:schemeClr val="bg2">
                    <a:lumMod val="20000"/>
                    <a:lumOff val="80000"/>
                  </a:schemeClr>
                </a:solidFill>
              </a:defRPr>
            </a:lvl1pPr>
          </a:lstStyle>
          <a:p>
            <a:fld id="{477BC87C-EF97-4E27-AA80-1DB87C37788A}" type="datetimeFigureOut">
              <a:rPr lang="en-US" smtClean="0"/>
              <a:t>2/2/2016</a:t>
            </a:fld>
            <a:endParaRPr lang="en-US"/>
          </a:p>
        </p:txBody>
      </p:sp>
      <p:sp>
        <p:nvSpPr>
          <p:cNvPr id="9" name="Footer Placeholder 8"/>
          <p:cNvSpPr>
            <a:spLocks noGrp="1"/>
          </p:cNvSpPr>
          <p:nvPr>
            <p:ph type="ftr" sz="quarter" idx="11"/>
          </p:nvPr>
        </p:nvSpPr>
        <p:spPr/>
        <p:txBody>
          <a:bodyPr/>
          <a:lstStyle>
            <a:lvl1pPr>
              <a:defRPr>
                <a:solidFill>
                  <a:schemeClr val="bg2">
                    <a:lumMod val="20000"/>
                    <a:lumOff val="80000"/>
                  </a:schemeClr>
                </a:solidFill>
              </a:defRPr>
            </a:lvl1pPr>
          </a:lstStyle>
          <a:p>
            <a:endParaRPr lang="en-US"/>
          </a:p>
        </p:txBody>
      </p:sp>
      <p:sp>
        <p:nvSpPr>
          <p:cNvPr id="10" name="Slide Number Placeholder 9"/>
          <p:cNvSpPr>
            <a:spLocks noGrp="1"/>
          </p:cNvSpPr>
          <p:nvPr>
            <p:ph type="sldNum" sz="quarter" idx="12"/>
          </p:nvPr>
        </p:nvSpPr>
        <p:spPr/>
        <p:txBody>
          <a:bodyPr/>
          <a:lstStyle>
            <a:lvl1pPr>
              <a:defRPr>
                <a:solidFill>
                  <a:schemeClr val="bg2">
                    <a:lumMod val="60000"/>
                    <a:lumOff val="40000"/>
                  </a:schemeClr>
                </a:solidFill>
              </a:defRPr>
            </a:lvl1pPr>
          </a:lstStyle>
          <a:p>
            <a:fld id="{34CDBC45-29CD-4F09-A4DA-91CE56B88626}" type="slidenum">
              <a:rPr lang="en-US" smtClean="0"/>
              <a:t>‹#›</a:t>
            </a:fld>
            <a:endParaRPr lang="en-US"/>
          </a:p>
        </p:txBody>
      </p:sp>
    </p:spTree>
    <p:extLst>
      <p:ext uri="{BB962C8B-B14F-4D97-AF65-F5344CB8AC3E}">
        <p14:creationId xmlns:p14="http://schemas.microsoft.com/office/powerpoint/2010/main" val="363579651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77BC87C-EF97-4E27-AA80-1DB87C37788A}" type="datetimeFigureOut">
              <a:rPr lang="en-US" smtClean="0"/>
              <a:t>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DBC45-29CD-4F09-A4DA-91CE56B88626}" type="slidenum">
              <a:rPr lang="en-US" smtClean="0"/>
              <a:t>‹#›</a:t>
            </a:fld>
            <a:endParaRPr lang="en-US"/>
          </a:p>
        </p:txBody>
      </p:sp>
    </p:spTree>
    <p:extLst>
      <p:ext uri="{BB962C8B-B14F-4D97-AF65-F5344CB8AC3E}">
        <p14:creationId xmlns:p14="http://schemas.microsoft.com/office/powerpoint/2010/main" val="580441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6525" y="381000"/>
            <a:ext cx="1857375"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71500" y="381000"/>
            <a:ext cx="5800725"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77BC87C-EF97-4E27-AA80-1DB87C37788A}" type="datetimeFigureOut">
              <a:rPr lang="en-US" smtClean="0"/>
              <a:t>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DBC45-29CD-4F09-A4DA-91CE56B88626}" type="slidenum">
              <a:rPr lang="en-US" smtClean="0"/>
              <a:t>‹#›</a:t>
            </a:fld>
            <a:endParaRPr lang="en-US"/>
          </a:p>
        </p:txBody>
      </p:sp>
    </p:spTree>
    <p:extLst>
      <p:ext uri="{BB962C8B-B14F-4D97-AF65-F5344CB8AC3E}">
        <p14:creationId xmlns:p14="http://schemas.microsoft.com/office/powerpoint/2010/main" val="206612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5"/>
        <p:cNvGrpSpPr/>
        <p:nvPr/>
      </p:nvGrpSpPr>
      <p:grpSpPr>
        <a:xfrm>
          <a:off x="0" y="0"/>
          <a:ext cx="0" cy="0"/>
          <a:chOff x="0" y="0"/>
          <a:chExt cx="0" cy="0"/>
        </a:xfrm>
      </p:grpSpPr>
      <p:sp>
        <p:nvSpPr>
          <p:cNvPr id="26" name="Shape 26"/>
          <p:cNvSpPr/>
          <p:nvPr/>
        </p:nvSpPr>
        <p:spPr>
          <a:xfrm>
            <a:off x="-75" y="6727600"/>
            <a:ext cx="9144000" cy="130400"/>
          </a:xfrm>
          <a:prstGeom prst="rect">
            <a:avLst/>
          </a:prstGeom>
          <a:solidFill>
            <a:schemeClr val="accent3"/>
          </a:solidFill>
          <a:ln>
            <a:noFill/>
          </a:ln>
        </p:spPr>
        <p:txBody>
          <a:bodyPr lIns="91425" tIns="91425" rIns="91425" bIns="91425" anchor="ctr" anchorCtr="0">
            <a:noAutofit/>
          </a:bodyPr>
          <a:lstStyle/>
          <a:p>
            <a:pPr lvl="0">
              <a:spcBef>
                <a:spcPts val="0"/>
              </a:spcBef>
              <a:buNone/>
            </a:pPr>
            <a:endParaRPr sz="1800"/>
          </a:p>
        </p:txBody>
      </p:sp>
      <p:sp>
        <p:nvSpPr>
          <p:cNvPr id="27" name="Shape 27"/>
          <p:cNvSpPr txBox="1">
            <a:spLocks noGrp="1"/>
          </p:cNvSpPr>
          <p:nvPr>
            <p:ph type="title"/>
          </p:nvPr>
        </p:nvSpPr>
        <p:spPr>
          <a:xfrm>
            <a:off x="311701" y="593367"/>
            <a:ext cx="8520599" cy="9431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8" name="Shape 28"/>
          <p:cNvSpPr txBox="1">
            <a:spLocks noGrp="1"/>
          </p:cNvSpPr>
          <p:nvPr>
            <p:ph type="body" idx="1"/>
          </p:nvPr>
        </p:nvSpPr>
        <p:spPr>
          <a:xfrm>
            <a:off x="311701" y="1688433"/>
            <a:ext cx="8520599" cy="440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9" name="Shape 29"/>
          <p:cNvSpPr txBox="1">
            <a:spLocks noGrp="1"/>
          </p:cNvSpPr>
          <p:nvPr>
            <p:ph type="sldNum" idx="12"/>
          </p:nvPr>
        </p:nvSpPr>
        <p:spPr>
          <a:xfrm>
            <a:off x="8472458" y="6217621"/>
            <a:ext cx="548699" cy="524800"/>
          </a:xfrm>
          <a:prstGeom prst="rect">
            <a:avLst/>
          </a:prstGeom>
        </p:spPr>
        <p:txBody>
          <a:bodyPr lIns="91425" tIns="91425" rIns="91425" bIns="91425" anchor="ctr" anchorCtr="0">
            <a:noAutofit/>
          </a:bodyPr>
          <a:lstStyle/>
          <a:p>
            <a:fld id="{00000000-1234-1234-1234-123412341234}" type="slidenum">
              <a:rPr lang="en" smtClean="0"/>
              <a:pPr/>
              <a:t>‹#›</a:t>
            </a:fld>
            <a:endParaRPr lang="en"/>
          </a:p>
        </p:txBody>
      </p:sp>
    </p:spTree>
    <p:extLst>
      <p:ext uri="{BB962C8B-B14F-4D97-AF65-F5344CB8AC3E}">
        <p14:creationId xmlns:p14="http://schemas.microsoft.com/office/powerpoint/2010/main" val="3522597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77BC87C-EF97-4E27-AA80-1DB87C37788A}" type="datetimeFigureOut">
              <a:rPr lang="en-US" smtClean="0"/>
              <a:t>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DBC45-29CD-4F09-A4DA-91CE56B88626}" type="slidenum">
              <a:rPr lang="en-US" smtClean="0"/>
              <a:t>‹#›</a:t>
            </a:fld>
            <a:endParaRPr lang="en-US"/>
          </a:p>
        </p:txBody>
      </p:sp>
    </p:spTree>
    <p:extLst>
      <p:ext uri="{BB962C8B-B14F-4D97-AF65-F5344CB8AC3E}">
        <p14:creationId xmlns:p14="http://schemas.microsoft.com/office/powerpoint/2010/main" val="184880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46404" y="758952"/>
            <a:ext cx="7063740" cy="4041648"/>
          </a:xfrm>
        </p:spPr>
        <p:txBody>
          <a:bodyPr anchor="b">
            <a:normAutofit/>
          </a:bodyPr>
          <a:lstStyle>
            <a:lvl1pPr>
              <a:lnSpc>
                <a:spcPct val="85000"/>
              </a:lnSpc>
              <a:defRPr sz="6600" b="0"/>
            </a:lvl1pPr>
          </a:lstStyle>
          <a:p>
            <a:r>
              <a:rPr lang="en-US" smtClean="0"/>
              <a:t>Click to edit Master title style</a:t>
            </a:r>
            <a:endParaRPr lang="en-US" dirty="0"/>
          </a:p>
        </p:txBody>
      </p:sp>
      <p:sp>
        <p:nvSpPr>
          <p:cNvPr id="3" name="Text Placeholder 2"/>
          <p:cNvSpPr>
            <a:spLocks noGrp="1"/>
          </p:cNvSpPr>
          <p:nvPr>
            <p:ph type="body" idx="1"/>
          </p:nvPr>
        </p:nvSpPr>
        <p:spPr>
          <a:xfrm>
            <a:off x="946404" y="4800600"/>
            <a:ext cx="7063740" cy="1691640"/>
          </a:xfrm>
        </p:spPr>
        <p:txBody>
          <a:bodyPr anchor="t">
            <a:normAutofit/>
          </a:bodyPr>
          <a:lstStyle>
            <a:lvl1pPr marL="0" indent="0">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7BC87C-EF97-4E27-AA80-1DB87C37788A}" type="datetimeFigureOut">
              <a:rPr lang="en-US" smtClean="0"/>
              <a:t>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DBC45-29CD-4F09-A4DA-91CE56B88626}" type="slidenum">
              <a:rPr lang="en-US" smtClean="0"/>
              <a:t>‹#›</a:t>
            </a:fld>
            <a:endParaRPr lang="en-US"/>
          </a:p>
        </p:txBody>
      </p:sp>
      <p:sp>
        <p:nvSpPr>
          <p:cNvPr id="7" name="Rectangle 6"/>
          <p:cNvSpPr/>
          <p:nvPr/>
        </p:nvSpPr>
        <p:spPr>
          <a:xfrm>
            <a:off x="0" y="0"/>
            <a:ext cx="3429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41709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946404" y="1828801"/>
            <a:ext cx="336042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4860" y="1828801"/>
            <a:ext cx="336042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77BC87C-EF97-4E27-AA80-1DB87C37788A}" type="datetimeFigureOut">
              <a:rPr lang="en-US" smtClean="0"/>
              <a:t>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CDBC45-29CD-4F09-A4DA-91CE56B88626}" type="slidenum">
              <a:rPr lang="en-US" smtClean="0"/>
              <a:t>‹#›</a:t>
            </a:fld>
            <a:endParaRPr lang="en-US"/>
          </a:p>
        </p:txBody>
      </p:sp>
    </p:spTree>
    <p:extLst>
      <p:ext uri="{BB962C8B-B14F-4D97-AF65-F5344CB8AC3E}">
        <p14:creationId xmlns:p14="http://schemas.microsoft.com/office/powerpoint/2010/main" val="65611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46404" y="1717185"/>
            <a:ext cx="3360420" cy="731520"/>
          </a:xfrm>
        </p:spPr>
        <p:txBody>
          <a:bodyPr anchor="b">
            <a:normAutofit/>
          </a:bodyPr>
          <a:lstStyle>
            <a:lvl1pPr marL="0" indent="0">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46404" y="2507550"/>
            <a:ext cx="336042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0"/>
          <p:cNvSpPr>
            <a:spLocks noGrp="1"/>
          </p:cNvSpPr>
          <p:nvPr>
            <p:ph type="body" sz="quarter" idx="13"/>
          </p:nvPr>
        </p:nvSpPr>
        <p:spPr>
          <a:xfrm>
            <a:off x="4599432" y="1717185"/>
            <a:ext cx="3364992" cy="731520"/>
          </a:xfrm>
        </p:spPr>
        <p:txBody>
          <a:bodyPr anchor="b">
            <a:normAutofit/>
          </a:bodyPr>
          <a:lstStyle>
            <a:lvl1pPr marL="0" indent="0">
              <a:buFontTx/>
              <a:buNone/>
              <a:defRPr lang="en-US" sz="1800" b="0" kern="1200" spc="10" baseline="0" dirty="0">
                <a:solidFill>
                  <a:schemeClr val="tx2"/>
                </a:solidFill>
                <a:latin typeface="+mn-lt"/>
                <a:ea typeface="+mn-ea"/>
                <a:cs typeface="+mn-cs"/>
              </a:defRPr>
            </a:lvl1pPr>
          </a:lstStyle>
          <a:p>
            <a:pPr marL="0" lvl="0" indent="0" algn="l" defTabSz="914400" rtl="0" eaLnBrk="1" latinLnBrk="0" hangingPunct="1">
              <a:lnSpc>
                <a:spcPct val="95000"/>
              </a:lnSpc>
              <a:spcBef>
                <a:spcPts val="0"/>
              </a:spcBef>
              <a:spcAft>
                <a:spcPts val="200"/>
              </a:spcAft>
              <a:buClr>
                <a:schemeClr val="accent1"/>
              </a:buClr>
              <a:buSzPct val="80000"/>
              <a:buNone/>
            </a:pPr>
            <a:r>
              <a:rPr lang="en-US" smtClean="0"/>
              <a:t>Click to edit Master text styles</a:t>
            </a:r>
          </a:p>
        </p:txBody>
      </p:sp>
      <p:sp>
        <p:nvSpPr>
          <p:cNvPr id="6" name="Content Placeholder 5"/>
          <p:cNvSpPr>
            <a:spLocks noGrp="1"/>
          </p:cNvSpPr>
          <p:nvPr>
            <p:ph sz="quarter" idx="4"/>
          </p:nvPr>
        </p:nvSpPr>
        <p:spPr>
          <a:xfrm>
            <a:off x="4594860" y="2507550"/>
            <a:ext cx="336042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77BC87C-EF97-4E27-AA80-1DB87C37788A}" type="datetimeFigureOut">
              <a:rPr lang="en-US" smtClean="0"/>
              <a:t>2/2/2016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CDBC45-29CD-4F09-A4DA-91CE56B88626}" type="slidenum">
              <a:rPr lang="en-US" smtClean="0"/>
              <a:t>‹#›</a:t>
            </a:fld>
            <a:endParaRPr lang="en-US"/>
          </a:p>
        </p:txBody>
      </p:sp>
    </p:spTree>
    <p:extLst>
      <p:ext uri="{BB962C8B-B14F-4D97-AF65-F5344CB8AC3E}">
        <p14:creationId xmlns:p14="http://schemas.microsoft.com/office/powerpoint/2010/main" val="1610140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77BC87C-EF97-4E27-AA80-1DB87C37788A}" type="datetimeFigureOut">
              <a:rPr lang="en-US" smtClean="0"/>
              <a:t>2/2/2016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CDBC45-29CD-4F09-A4DA-91CE56B88626}" type="slidenum">
              <a:rPr lang="en-US" smtClean="0"/>
              <a:t>‹#›</a:t>
            </a:fld>
            <a:endParaRPr lang="en-US"/>
          </a:p>
        </p:txBody>
      </p:sp>
    </p:spTree>
    <p:extLst>
      <p:ext uri="{BB962C8B-B14F-4D97-AF65-F5344CB8AC3E}">
        <p14:creationId xmlns:p14="http://schemas.microsoft.com/office/powerpoint/2010/main" val="3939218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7BC87C-EF97-4E27-AA80-1DB87C37788A}" type="datetimeFigureOut">
              <a:rPr lang="en-US" smtClean="0"/>
              <a:t>2/2/2016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CDBC45-29CD-4F09-A4DA-91CE56B88626}" type="slidenum">
              <a:rPr lang="en-US" smtClean="0"/>
              <a:t>‹#›</a:t>
            </a:fld>
            <a:endParaRPr lang="en-US"/>
          </a:p>
        </p:txBody>
      </p:sp>
    </p:spTree>
    <p:extLst>
      <p:ext uri="{BB962C8B-B14F-4D97-AF65-F5344CB8AC3E}">
        <p14:creationId xmlns:p14="http://schemas.microsoft.com/office/powerpoint/2010/main" val="1580818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400300" cy="1600197"/>
          </a:xfrm>
        </p:spPr>
        <p:txBody>
          <a:bodyPr anchor="b">
            <a:normAutofit/>
          </a:bodyPr>
          <a:lstStyle>
            <a:lvl1pPr>
              <a:defRPr sz="2800" b="0" baseline="0"/>
            </a:lvl1pPr>
          </a:lstStyle>
          <a:p>
            <a:r>
              <a:rPr lang="en-US" smtClean="0"/>
              <a:t>Click to edit Master title style</a:t>
            </a:r>
            <a:endParaRPr lang="en-US" dirty="0"/>
          </a:p>
        </p:txBody>
      </p:sp>
      <p:sp>
        <p:nvSpPr>
          <p:cNvPr id="3" name="Content Placeholder 2"/>
          <p:cNvSpPr>
            <a:spLocks noGrp="1"/>
          </p:cNvSpPr>
          <p:nvPr>
            <p:ph idx="1"/>
          </p:nvPr>
        </p:nvSpPr>
        <p:spPr>
          <a:xfrm>
            <a:off x="3378200" y="685800"/>
            <a:ext cx="4559300" cy="5486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30936" y="2099735"/>
            <a:ext cx="24003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7BC87C-EF97-4E27-AA80-1DB87C37788A}" type="datetimeFigureOut">
              <a:rPr lang="en-US" smtClean="0"/>
              <a:t>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CDBC45-29CD-4F09-A4DA-91CE56B88626}" type="slidenum">
              <a:rPr lang="en-US" smtClean="0"/>
              <a:t>‹#›</a:t>
            </a:fld>
            <a:endParaRPr lang="en-US"/>
          </a:p>
        </p:txBody>
      </p:sp>
    </p:spTree>
    <p:extLst>
      <p:ext uri="{BB962C8B-B14F-4D97-AF65-F5344CB8AC3E}">
        <p14:creationId xmlns:p14="http://schemas.microsoft.com/office/powerpoint/2010/main" val="431137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846963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5800" y="5257800"/>
            <a:ext cx="7486650" cy="914400"/>
          </a:xfrm>
        </p:spPr>
        <p:txBody>
          <a:bodyPr anchor="b">
            <a:normAutofit/>
          </a:bodyPr>
          <a:lstStyle>
            <a:lvl1pPr>
              <a:defRPr sz="2800" b="0">
                <a:solidFill>
                  <a:schemeClr val="bg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846963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6108590"/>
            <a:ext cx="748665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7BC87C-EF97-4E27-AA80-1DB87C37788A}" type="datetimeFigureOut">
              <a:rPr lang="en-US" smtClean="0"/>
              <a:t>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CDBC45-29CD-4F09-A4DA-91CE56B88626}" type="slidenum">
              <a:rPr lang="en-US" smtClean="0"/>
              <a:t>‹#›</a:t>
            </a:fld>
            <a:endParaRPr lang="en-US"/>
          </a:p>
        </p:txBody>
      </p:sp>
    </p:spTree>
    <p:extLst>
      <p:ext uri="{BB962C8B-B14F-4D97-AF65-F5344CB8AC3E}">
        <p14:creationId xmlns:p14="http://schemas.microsoft.com/office/powerpoint/2010/main" val="7161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8418195" y="0"/>
            <a:ext cx="73152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46404" y="365760"/>
            <a:ext cx="7269480" cy="1325562"/>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46404" y="1828801"/>
            <a:ext cx="644652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6200000">
            <a:off x="7831456" y="1044178"/>
            <a:ext cx="1904999" cy="273844"/>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477BC87C-EF97-4E27-AA80-1DB87C37788A}" type="datetimeFigureOut">
              <a:rPr lang="en-US" smtClean="0"/>
              <a:t>2/2/2016</a:t>
            </a:fld>
            <a:endParaRPr lang="en-US"/>
          </a:p>
        </p:txBody>
      </p:sp>
      <p:sp>
        <p:nvSpPr>
          <p:cNvPr id="5" name="Footer Placeholder 4"/>
          <p:cNvSpPr>
            <a:spLocks noGrp="1"/>
          </p:cNvSpPr>
          <p:nvPr>
            <p:ph type="ftr" sz="quarter" idx="3"/>
          </p:nvPr>
        </p:nvSpPr>
        <p:spPr>
          <a:xfrm rot="16200000">
            <a:off x="6993255" y="4092178"/>
            <a:ext cx="3581400" cy="273844"/>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a:p>
        </p:txBody>
      </p:sp>
      <p:sp>
        <p:nvSpPr>
          <p:cNvPr id="6" name="Slide Number Placeholder 5"/>
          <p:cNvSpPr>
            <a:spLocks noGrp="1"/>
          </p:cNvSpPr>
          <p:nvPr>
            <p:ph type="sldNum" sz="quarter" idx="4"/>
          </p:nvPr>
        </p:nvSpPr>
        <p:spPr>
          <a:xfrm>
            <a:off x="8441055" y="6172201"/>
            <a:ext cx="685800" cy="593725"/>
          </a:xfrm>
          <a:prstGeom prst="rect">
            <a:avLst/>
          </a:prstGeom>
        </p:spPr>
        <p:txBody>
          <a:bodyPr vert="horz" lIns="27432" tIns="45720" rIns="27432" bIns="45720" rtlCol="0" anchor="ctr">
            <a:normAutofit/>
          </a:bodyPr>
          <a:lstStyle>
            <a:lvl1pPr algn="ctr">
              <a:defRPr sz="3200">
                <a:solidFill>
                  <a:schemeClr val="tx2">
                    <a:lumMod val="60000"/>
                    <a:lumOff val="40000"/>
                  </a:schemeClr>
                </a:solidFill>
              </a:defRPr>
            </a:lvl1pPr>
          </a:lstStyle>
          <a:p>
            <a:fld id="{34CDBC45-29CD-4F09-A4DA-91CE56B88626}" type="slidenum">
              <a:rPr lang="en-US" smtClean="0"/>
              <a:t>‹#›</a:t>
            </a:fld>
            <a:endParaRPr lang="en-US"/>
          </a:p>
        </p:txBody>
      </p:sp>
    </p:spTree>
    <p:extLst>
      <p:ext uri="{BB962C8B-B14F-4D97-AF65-F5344CB8AC3E}">
        <p14:creationId xmlns:p14="http://schemas.microsoft.com/office/powerpoint/2010/main" val="20096568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90000"/>
        </a:lnSpc>
        <a:spcBef>
          <a:spcPct val="0"/>
        </a:spcBef>
        <a:buNone/>
        <a:defRPr sz="40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4.png"/><Relationship Id="rId7" Type="http://schemas.openxmlformats.org/officeDocument/2006/relationships/diagramColors" Target="../diagrams/colors1.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image" Target="../media/image8.png"/><Relationship Id="rId4" Type="http://schemas.openxmlformats.org/officeDocument/2006/relationships/diagramLayout" Target="../diagrams/layout2.xml"/><Relationship Id="rId9" Type="http://schemas.openxmlformats.org/officeDocument/2006/relationships/image" Target="../media/image7.png"/></Relationships>
</file>

<file path=ppt/slides/_rels/slide19.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image" Target="../media/image6.png"/><Relationship Id="rId7" Type="http://schemas.openxmlformats.org/officeDocument/2006/relationships/image" Target="../media/image16.JP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5.JP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hyperlink" Target="http://cliu21cng.wikispaces.com/"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10" Type="http://schemas.openxmlformats.org/officeDocument/2006/relationships/image" Target="../media/image8.png"/><Relationship Id="rId4" Type="http://schemas.openxmlformats.org/officeDocument/2006/relationships/diagramLayout" Target="../diagrams/layout3.xml"/><Relationship Id="rId9" Type="http://schemas.openxmlformats.org/officeDocument/2006/relationships/image" Target="../media/image7.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hyperlink" Target="http://www.livebinders.com/play/play?id=1793618" TargetMode="External"/><Relationship Id="rId7"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hyperlink" Target="http://pvaas.sas.com/" TargetMode="External"/><Relationship Id="rId5" Type="http://schemas.openxmlformats.org/officeDocument/2006/relationships/hyperlink" Target="http://www.pdesas.org/" TargetMode="External"/><Relationship Id="rId4" Type="http://schemas.openxmlformats.org/officeDocument/2006/relationships/hyperlink" Target="http://tinyurl.com/digging-deeper-questions" TargetMode="External"/><Relationship Id="rId9" Type="http://schemas.openxmlformats.org/officeDocument/2006/relationships/image" Target="../media/image2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hyperlink" Target="http://www.pdesas.org/"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ctrTitle"/>
          </p:nvPr>
        </p:nvSpPr>
        <p:spPr>
          <a:xfrm>
            <a:off x="1280375" y="1752600"/>
            <a:ext cx="7136700" cy="2897989"/>
          </a:xfrm>
          <a:prstGeom prst="rect">
            <a:avLst/>
          </a:prstGeom>
        </p:spPr>
        <p:txBody>
          <a:bodyPr vert="horz" lIns="91425" tIns="91425" rIns="91425" bIns="91425" rtlCol="0" anchor="b" anchorCtr="0">
            <a:noAutofit/>
          </a:bodyPr>
          <a:lstStyle/>
          <a:p>
            <a:pPr algn="ctr">
              <a:spcBef>
                <a:spcPts val="0"/>
              </a:spcBef>
            </a:pPr>
            <a:r>
              <a:rPr lang="en" dirty="0" smtClean="0">
                <a:solidFill>
                  <a:srgbClr val="666666"/>
                </a:solidFill>
              </a:rPr>
              <a:t/>
            </a:r>
            <a:br>
              <a:rPr lang="en" dirty="0" smtClean="0">
                <a:solidFill>
                  <a:srgbClr val="666666"/>
                </a:solidFill>
              </a:rPr>
            </a:br>
            <a:r>
              <a:rPr lang="en" dirty="0">
                <a:solidFill>
                  <a:srgbClr val="666666"/>
                </a:solidFill>
              </a:rPr>
              <a:t/>
            </a:r>
            <a:br>
              <a:rPr lang="en" dirty="0">
                <a:solidFill>
                  <a:srgbClr val="666666"/>
                </a:solidFill>
              </a:rPr>
            </a:br>
            <a:r>
              <a:rPr lang="en" dirty="0" smtClean="0">
                <a:solidFill>
                  <a:srgbClr val="666666"/>
                </a:solidFill>
              </a:rPr>
              <a:t>Keystone </a:t>
            </a:r>
            <a:r>
              <a:rPr lang="en" dirty="0">
                <a:solidFill>
                  <a:srgbClr val="666666"/>
                </a:solidFill>
              </a:rPr>
              <a:t>Biology</a:t>
            </a:r>
          </a:p>
          <a:p>
            <a:pPr algn="ctr">
              <a:spcBef>
                <a:spcPts val="0"/>
              </a:spcBef>
            </a:pPr>
            <a:r>
              <a:rPr lang="en" dirty="0">
                <a:solidFill>
                  <a:srgbClr val="666666"/>
                </a:solidFill>
              </a:rPr>
              <a:t> Content Networking</a:t>
            </a:r>
          </a:p>
        </p:txBody>
      </p:sp>
      <p:sp>
        <p:nvSpPr>
          <p:cNvPr id="162" name="Shape 162"/>
          <p:cNvSpPr txBox="1">
            <a:spLocks noGrp="1"/>
          </p:cNvSpPr>
          <p:nvPr>
            <p:ph type="subTitle" idx="1"/>
          </p:nvPr>
        </p:nvSpPr>
        <p:spPr>
          <a:xfrm>
            <a:off x="2194376" y="4736314"/>
            <a:ext cx="4870499" cy="792600"/>
          </a:xfrm>
          <a:prstGeom prst="rect">
            <a:avLst/>
          </a:prstGeom>
        </p:spPr>
        <p:txBody>
          <a:bodyPr vert="horz" lIns="91425" tIns="91425" rIns="91425" bIns="91425" rtlCol="0" anchor="t" anchorCtr="0">
            <a:noAutofit/>
          </a:bodyPr>
          <a:lstStyle/>
          <a:p>
            <a:pPr algn="ctr">
              <a:spcBef>
                <a:spcPts val="0"/>
              </a:spcBef>
            </a:pPr>
            <a:r>
              <a:rPr lang="en" dirty="0">
                <a:solidFill>
                  <a:srgbClr val="666666"/>
                </a:solidFill>
              </a:rPr>
              <a:t>February 18th, 2016</a:t>
            </a:r>
          </a:p>
        </p:txBody>
      </p:sp>
    </p:spTree>
    <p:extLst>
      <p:ext uri="{BB962C8B-B14F-4D97-AF65-F5344CB8AC3E}">
        <p14:creationId xmlns:p14="http://schemas.microsoft.com/office/powerpoint/2010/main" val="2244273993"/>
      </p:ext>
    </p:extLst>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72966" y="2749050"/>
            <a:ext cx="8544910" cy="3825171"/>
          </a:xfrm>
        </p:spPr>
        <p:txBody>
          <a:bodyPr>
            <a:normAutofit/>
          </a:bodyPr>
          <a:lstStyle/>
          <a:p>
            <a:pPr marL="457200" indent="-457200">
              <a:lnSpc>
                <a:spcPct val="100000"/>
              </a:lnSpc>
              <a:spcBef>
                <a:spcPts val="0"/>
              </a:spcBef>
              <a:spcAft>
                <a:spcPts val="0"/>
              </a:spcAft>
              <a:buClrTx/>
              <a:buSzTx/>
              <a:buFont typeface="Arial" panose="020B0604020202020204" pitchFamily="34" charset="0"/>
              <a:buChar char="•"/>
              <a:defRPr/>
            </a:pPr>
            <a:r>
              <a:rPr lang="en-US" sz="2800" dirty="0" smtClean="0"/>
              <a:t>Have you seen these document? </a:t>
            </a:r>
            <a:endParaRPr lang="en-US" sz="2800" dirty="0"/>
          </a:p>
          <a:p>
            <a:pPr marL="457200" indent="-457200">
              <a:lnSpc>
                <a:spcPct val="100000"/>
              </a:lnSpc>
              <a:spcBef>
                <a:spcPts val="0"/>
              </a:spcBef>
              <a:spcAft>
                <a:spcPts val="0"/>
              </a:spcAft>
              <a:buClrTx/>
              <a:buSzTx/>
              <a:buFont typeface="Arial" panose="020B0604020202020204" pitchFamily="34" charset="0"/>
              <a:buChar char="•"/>
              <a:defRPr/>
            </a:pPr>
            <a:r>
              <a:rPr lang="en-US" sz="2800" dirty="0" smtClean="0"/>
              <a:t>Are you using </a:t>
            </a:r>
            <a:r>
              <a:rPr lang="en-US" sz="2800" dirty="0"/>
              <a:t>these already? </a:t>
            </a:r>
          </a:p>
          <a:p>
            <a:pPr marL="457200" indent="-457200">
              <a:lnSpc>
                <a:spcPct val="100000"/>
              </a:lnSpc>
              <a:spcBef>
                <a:spcPts val="0"/>
              </a:spcBef>
              <a:spcAft>
                <a:spcPts val="0"/>
              </a:spcAft>
              <a:buClrTx/>
              <a:buSzTx/>
              <a:buFont typeface="Arial" panose="020B0604020202020204" pitchFamily="34" charset="0"/>
              <a:buChar char="•"/>
              <a:defRPr/>
            </a:pPr>
            <a:r>
              <a:rPr lang="en-US" sz="2800" dirty="0"/>
              <a:t>Do all of your colleagues know about these? </a:t>
            </a:r>
          </a:p>
          <a:p>
            <a:pPr marL="457200" indent="-457200">
              <a:lnSpc>
                <a:spcPct val="100000"/>
              </a:lnSpc>
              <a:spcBef>
                <a:spcPts val="0"/>
              </a:spcBef>
              <a:spcAft>
                <a:spcPts val="0"/>
              </a:spcAft>
              <a:buClrTx/>
              <a:buSzTx/>
              <a:buFont typeface="Arial" panose="020B0604020202020204" pitchFamily="34" charset="0"/>
              <a:buChar char="•"/>
              <a:defRPr/>
            </a:pPr>
            <a:r>
              <a:rPr lang="en-US" sz="2800" dirty="0"/>
              <a:t>Are they using them with districts/schools?</a:t>
            </a:r>
          </a:p>
          <a:p>
            <a:pPr marL="457200" indent="-457200">
              <a:lnSpc>
                <a:spcPct val="100000"/>
              </a:lnSpc>
              <a:spcBef>
                <a:spcPts val="0"/>
              </a:spcBef>
              <a:spcAft>
                <a:spcPts val="0"/>
              </a:spcAft>
              <a:buClrTx/>
              <a:buSzTx/>
              <a:buFont typeface="Arial" panose="020B0604020202020204" pitchFamily="34" charset="0"/>
              <a:buChar char="•"/>
              <a:defRPr/>
            </a:pPr>
            <a:r>
              <a:rPr lang="en-US" sz="2800" dirty="0" smtClean="0"/>
              <a:t>If </a:t>
            </a:r>
            <a:r>
              <a:rPr lang="en-US" sz="2800" dirty="0"/>
              <a:t>yes, to the above, some of this will not be new info, BUT some of it will </a:t>
            </a:r>
            <a:r>
              <a:rPr lang="en-US" sz="2800" dirty="0" smtClean="0"/>
              <a:t>be new info!</a:t>
            </a:r>
            <a:endParaRPr lang="en-US" sz="2800" dirty="0"/>
          </a:p>
          <a:p>
            <a:pPr>
              <a:lnSpc>
                <a:spcPct val="100000"/>
              </a:lnSpc>
              <a:spcBef>
                <a:spcPts val="0"/>
              </a:spcBef>
              <a:spcAft>
                <a:spcPts val="0"/>
              </a:spcAft>
              <a:buClrTx/>
              <a:buSzTx/>
              <a:defRPr/>
            </a:pPr>
            <a:endParaRPr lang="en-US" i="1" dirty="0"/>
          </a:p>
        </p:txBody>
      </p:sp>
      <p:grpSp>
        <p:nvGrpSpPr>
          <p:cNvPr id="4" name="Group 3"/>
          <p:cNvGrpSpPr/>
          <p:nvPr/>
        </p:nvGrpSpPr>
        <p:grpSpPr>
          <a:xfrm>
            <a:off x="909743" y="391879"/>
            <a:ext cx="6846891" cy="2036012"/>
            <a:chOff x="1723559" y="409463"/>
            <a:chExt cx="7100401" cy="3924461"/>
          </a:xfrm>
        </p:grpSpPr>
        <p:pic>
          <p:nvPicPr>
            <p:cNvPr id="9" name="Picture 8"/>
            <p:cNvPicPr>
              <a:picLocks noChangeAspect="1"/>
            </p:cNvPicPr>
            <p:nvPr/>
          </p:nvPicPr>
          <p:blipFill rotWithShape="1">
            <a:blip r:embed="rId3"/>
            <a:srcRect l="3407" t="9152" r="4062" b="6101"/>
            <a:stretch/>
          </p:blipFill>
          <p:spPr>
            <a:xfrm>
              <a:off x="1723559" y="409463"/>
              <a:ext cx="2959242" cy="338328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0" name="Picture 9"/>
            <p:cNvPicPr>
              <a:picLocks noChangeAspect="1"/>
            </p:cNvPicPr>
            <p:nvPr/>
          </p:nvPicPr>
          <p:blipFill rotWithShape="1">
            <a:blip r:embed="rId4"/>
            <a:srcRect l="5621" t="9534" r="2876" b="5432"/>
            <a:stretch/>
          </p:blipFill>
          <p:spPr>
            <a:xfrm>
              <a:off x="3725966" y="779568"/>
              <a:ext cx="2926080" cy="33058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1" name="Picture 10"/>
            <p:cNvPicPr>
              <a:picLocks noChangeAspect="1"/>
            </p:cNvPicPr>
            <p:nvPr/>
          </p:nvPicPr>
          <p:blipFill rotWithShape="1">
            <a:blip r:embed="rId5"/>
            <a:srcRect l="5001" t="7649" r="1177" b="5265"/>
            <a:stretch/>
          </p:blipFill>
          <p:spPr>
            <a:xfrm>
              <a:off x="5897880" y="1039375"/>
              <a:ext cx="2926080" cy="329454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grpSp>
    </p:spTree>
    <p:extLst>
      <p:ext uri="{BB962C8B-B14F-4D97-AF65-F5344CB8AC3E}">
        <p14:creationId xmlns:p14="http://schemas.microsoft.com/office/powerpoint/2010/main" val="138736400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Purpose</a:t>
            </a:r>
            <a:endParaRPr lang="en-US" dirty="0"/>
          </a:p>
        </p:txBody>
      </p:sp>
      <p:sp>
        <p:nvSpPr>
          <p:cNvPr id="3" name="Content Placeholder 2"/>
          <p:cNvSpPr>
            <a:spLocks noGrp="1"/>
          </p:cNvSpPr>
          <p:nvPr>
            <p:ph idx="1"/>
          </p:nvPr>
        </p:nvSpPr>
        <p:spPr>
          <a:xfrm>
            <a:off x="757217" y="1848979"/>
            <a:ext cx="6920589" cy="4918840"/>
          </a:xfrm>
        </p:spPr>
        <p:txBody>
          <a:bodyPr>
            <a:normAutofit fontScale="92500"/>
          </a:bodyPr>
          <a:lstStyle/>
          <a:p>
            <a:endParaRPr lang="en-US" sz="2400" dirty="0" smtClean="0"/>
          </a:p>
          <a:p>
            <a:r>
              <a:rPr lang="en-US" sz="2400" dirty="0" smtClean="0"/>
              <a:t>Understand </a:t>
            </a:r>
            <a:r>
              <a:rPr lang="en-US" sz="2400" dirty="0"/>
              <a:t>the </a:t>
            </a:r>
            <a:r>
              <a:rPr lang="en-US" sz="2400" dirty="0" smtClean="0"/>
              <a:t>purpose and value of </a:t>
            </a:r>
            <a:r>
              <a:rPr lang="en-US" sz="2400" dirty="0"/>
              <a:t>the new “Digging Deeper I</a:t>
            </a:r>
            <a:r>
              <a:rPr lang="en-US" sz="2400" dirty="0" smtClean="0"/>
              <a:t>nto </a:t>
            </a:r>
            <a:r>
              <a:rPr lang="en-US" sz="2400" dirty="0"/>
              <a:t>the Content Area” resources</a:t>
            </a:r>
          </a:p>
          <a:p>
            <a:r>
              <a:rPr lang="en-US" sz="2400" dirty="0"/>
              <a:t>Examine uses at </a:t>
            </a:r>
            <a:r>
              <a:rPr lang="en-US" sz="2400" dirty="0" smtClean="0"/>
              <a:t>schools/districts for </a:t>
            </a:r>
            <a:r>
              <a:rPr lang="en-US" sz="2400" dirty="0"/>
              <a:t>these </a:t>
            </a:r>
            <a:r>
              <a:rPr lang="en-US" sz="2400" dirty="0" smtClean="0"/>
              <a:t>tools-</a:t>
            </a:r>
          </a:p>
          <a:p>
            <a:pPr lvl="1"/>
            <a:r>
              <a:rPr lang="en-US" sz="2200" dirty="0" smtClean="0"/>
              <a:t>by </a:t>
            </a:r>
            <a:r>
              <a:rPr lang="en-US" sz="2200" dirty="0"/>
              <a:t>various types of educators and for various purposes</a:t>
            </a:r>
          </a:p>
          <a:p>
            <a:r>
              <a:rPr lang="en-US" sz="2400" dirty="0" smtClean="0"/>
              <a:t>Make </a:t>
            </a:r>
            <a:r>
              <a:rPr lang="en-US" sz="2400" dirty="0" smtClean="0"/>
              <a:t>sure you and your </a:t>
            </a:r>
            <a:r>
              <a:rPr lang="en-US" sz="2400" dirty="0" smtClean="0"/>
              <a:t>colleagues </a:t>
            </a:r>
            <a:r>
              <a:rPr lang="en-US" sz="2400" dirty="0" smtClean="0"/>
              <a:t>are aware of this resource and using it with schools/districts</a:t>
            </a:r>
            <a:endParaRPr lang="en-US" sz="2400" dirty="0"/>
          </a:p>
          <a:p>
            <a:endParaRPr lang="en-US" sz="2400" dirty="0"/>
          </a:p>
          <a:p>
            <a:pPr marL="0" indent="0" algn="ctr">
              <a:buNone/>
            </a:pPr>
            <a:r>
              <a:rPr lang="en-US" sz="2400" b="1" dirty="0"/>
              <a:t>Connect “Digging Deeper” to </a:t>
            </a:r>
            <a:r>
              <a:rPr lang="en-US" sz="2400" b="1" u="sng" dirty="0"/>
              <a:t>Your</a:t>
            </a:r>
            <a:r>
              <a:rPr lang="en-US" sz="2400" b="1" dirty="0"/>
              <a:t> Work!</a:t>
            </a:r>
          </a:p>
          <a:p>
            <a:endParaRPr lang="en-US" sz="2400" dirty="0"/>
          </a:p>
          <a:p>
            <a:endParaRPr lang="en-US" sz="2400" dirty="0"/>
          </a:p>
        </p:txBody>
      </p:sp>
      <p:grpSp>
        <p:nvGrpSpPr>
          <p:cNvPr id="7" name="Group 6"/>
          <p:cNvGrpSpPr/>
          <p:nvPr/>
        </p:nvGrpSpPr>
        <p:grpSpPr>
          <a:xfrm>
            <a:off x="6108882" y="1061198"/>
            <a:ext cx="1961043" cy="542290"/>
            <a:chOff x="6108882" y="1061198"/>
            <a:chExt cx="1961043" cy="542290"/>
          </a:xfrm>
        </p:grpSpPr>
        <p:pic>
          <p:nvPicPr>
            <p:cNvPr id="4" name="Picture 3"/>
            <p:cNvPicPr/>
            <p:nvPr/>
          </p:nvPicPr>
          <p:blipFill>
            <a:blip r:embed="rId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6108882" y="1061198"/>
              <a:ext cx="666115" cy="523240"/>
            </a:xfrm>
            <a:prstGeom prst="rect">
              <a:avLst/>
            </a:prstGeom>
          </p:spPr>
        </p:pic>
        <p:pic>
          <p:nvPicPr>
            <p:cNvPr id="5" name="Picture 4"/>
            <p:cNvPicPr/>
            <p:nvPr/>
          </p:nvPicPr>
          <p:blipFill>
            <a:blip r:embed="rId4"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6933366" y="1146288"/>
              <a:ext cx="481330" cy="447040"/>
            </a:xfrm>
            <a:prstGeom prst="rect">
              <a:avLst/>
            </a:prstGeom>
          </p:spPr>
        </p:pic>
        <p:pic>
          <p:nvPicPr>
            <p:cNvPr id="6" name="Picture 5"/>
            <p:cNvPicPr/>
            <p:nvPr/>
          </p:nvPicPr>
          <p:blipFill rotWithShape="1">
            <a:blip r:embed="rId5" cstate="print">
              <a:duotone>
                <a:schemeClr val="accent3">
                  <a:shade val="45000"/>
                  <a:satMod val="135000"/>
                </a:schemeClr>
                <a:prstClr val="white"/>
              </a:duotone>
              <a:extLst>
                <a:ext uri="{28A0092B-C50C-407E-A947-70E740481C1C}">
                  <a14:useLocalDpi xmlns:a14="http://schemas.microsoft.com/office/drawing/2010/main" val="0"/>
                </a:ext>
              </a:extLst>
            </a:blip>
            <a:srcRect l="19222" t="12652" r="20438" b="11436"/>
            <a:stretch/>
          </p:blipFill>
          <p:spPr bwMode="auto">
            <a:xfrm>
              <a:off x="7560655" y="1061198"/>
              <a:ext cx="509270" cy="542290"/>
            </a:xfrm>
            <a:prstGeom prst="rect">
              <a:avLst/>
            </a:prstGeom>
            <a:ln>
              <a:noFill/>
            </a:ln>
            <a:extLst>
              <a:ext uri="{53640926-AAD7-44d8-BBD7-CCE9431645EC}">
                <a14:shadowObscured xmlns:a14="http://schemas.microsoft.com/office/drawing/2010/main" xmlns=""/>
              </a:ext>
            </a:extLst>
          </p:spPr>
        </p:pic>
      </p:grpSp>
    </p:spTree>
    <p:extLst>
      <p:ext uri="{BB962C8B-B14F-4D97-AF65-F5344CB8AC3E}">
        <p14:creationId xmlns:p14="http://schemas.microsoft.com/office/powerpoint/2010/main" val="259654214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156" y="349994"/>
            <a:ext cx="7269480" cy="1325562"/>
          </a:xfrm>
        </p:spPr>
        <p:txBody>
          <a:bodyPr/>
          <a:lstStyle/>
          <a:p>
            <a:r>
              <a:rPr lang="en-US" dirty="0"/>
              <a:t>Early Feedback and Reactions to Digging Deeper </a:t>
            </a:r>
            <a:r>
              <a:rPr lang="en-US" dirty="0" smtClean="0"/>
              <a:t>Resources</a:t>
            </a:r>
            <a:endParaRPr lang="en-US" dirty="0"/>
          </a:p>
        </p:txBody>
      </p:sp>
      <p:sp>
        <p:nvSpPr>
          <p:cNvPr id="3" name="Content Placeholder 2"/>
          <p:cNvSpPr>
            <a:spLocks noGrp="1"/>
          </p:cNvSpPr>
          <p:nvPr>
            <p:ph idx="1"/>
          </p:nvPr>
        </p:nvSpPr>
        <p:spPr>
          <a:xfrm>
            <a:off x="946404" y="2091691"/>
            <a:ext cx="6446520" cy="4351337"/>
          </a:xfrm>
        </p:spPr>
        <p:txBody>
          <a:bodyPr>
            <a:normAutofit/>
          </a:bodyPr>
          <a:lstStyle/>
          <a:p>
            <a:r>
              <a:rPr lang="en-US" sz="2000" dirty="0"/>
              <a:t>Already met with much enthusiasm in the </a:t>
            </a:r>
            <a:r>
              <a:rPr lang="en-US" sz="2000" dirty="0" smtClean="0"/>
              <a:t>field!</a:t>
            </a:r>
            <a:endParaRPr lang="en-US" sz="2000" dirty="0"/>
          </a:p>
          <a:p>
            <a:pPr lvl="1"/>
            <a:r>
              <a:rPr lang="en-US" sz="1800" dirty="0"/>
              <a:t>Have heard comments such as:</a:t>
            </a:r>
          </a:p>
          <a:p>
            <a:pPr lvl="2"/>
            <a:r>
              <a:rPr lang="en-US" sz="2000" b="1" i="1" dirty="0"/>
              <a:t> “Where have these questions been all my life?”</a:t>
            </a:r>
          </a:p>
          <a:p>
            <a:pPr lvl="2"/>
            <a:r>
              <a:rPr lang="en-US" sz="2000" b="1" i="1" dirty="0"/>
              <a:t>“These are so useful – I have some ideas now where to even start with figuring out my data results</a:t>
            </a:r>
            <a:r>
              <a:rPr lang="en-US" sz="2000" b="1" i="1" dirty="0" smtClean="0"/>
              <a:t>!”</a:t>
            </a:r>
          </a:p>
          <a:p>
            <a:pPr lvl="2"/>
            <a:r>
              <a:rPr lang="en-US" sz="2000" b="1" i="1" dirty="0" smtClean="0"/>
              <a:t>‘ I am going to use these in our PLCs!”</a:t>
            </a:r>
          </a:p>
          <a:p>
            <a:pPr marL="548640" lvl="2" indent="0">
              <a:buNone/>
            </a:pPr>
            <a:endParaRPr lang="en-US" sz="1600" dirty="0"/>
          </a:p>
          <a:p>
            <a:r>
              <a:rPr lang="en-US" sz="2000" i="1" dirty="0" smtClean="0"/>
              <a:t>And</a:t>
            </a:r>
            <a:r>
              <a:rPr lang="en-US" sz="2000" dirty="0" smtClean="0"/>
              <a:t>…these </a:t>
            </a:r>
            <a:r>
              <a:rPr lang="en-US" sz="2000" dirty="0"/>
              <a:t>can be a useful tool for YOU in your work!</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3245" y="4472246"/>
            <a:ext cx="1686445" cy="2248593"/>
          </a:xfrm>
          <a:prstGeom prst="rect">
            <a:avLst/>
          </a:prstGeom>
        </p:spPr>
      </p:pic>
    </p:spTree>
    <p:extLst>
      <p:ext uri="{BB962C8B-B14F-4D97-AF65-F5344CB8AC3E}">
        <p14:creationId xmlns:p14="http://schemas.microsoft.com/office/powerpoint/2010/main" val="108931862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Origin</a:t>
            </a:r>
            <a:r>
              <a:rPr lang="en-US" sz="3200" baseline="0" dirty="0" smtClean="0"/>
              <a:t> of the </a:t>
            </a:r>
            <a:r>
              <a:rPr lang="en-US" sz="3200" i="1" baseline="0" dirty="0" smtClean="0"/>
              <a:t>Digging Deeper into Content Areas</a:t>
            </a:r>
            <a:r>
              <a:rPr lang="en-US" sz="3200" baseline="0" dirty="0" smtClean="0"/>
              <a:t> Resource</a:t>
            </a:r>
            <a:r>
              <a:rPr lang="en-US" sz="3200" dirty="0" smtClean="0"/>
              <a:t> Booklets</a:t>
            </a:r>
            <a:endParaRPr lang="en-US" sz="3200" dirty="0"/>
          </a:p>
        </p:txBody>
      </p:sp>
      <p:sp>
        <p:nvSpPr>
          <p:cNvPr id="3" name="Content Placeholder 2"/>
          <p:cNvSpPr>
            <a:spLocks noGrp="1"/>
          </p:cNvSpPr>
          <p:nvPr>
            <p:ph idx="1"/>
          </p:nvPr>
        </p:nvSpPr>
        <p:spPr>
          <a:xfrm>
            <a:off x="946404" y="1954531"/>
            <a:ext cx="6729036" cy="2271781"/>
          </a:xfrm>
        </p:spPr>
        <p:txBody>
          <a:bodyPr>
            <a:normAutofit/>
          </a:bodyPr>
          <a:lstStyle/>
          <a:p>
            <a:r>
              <a:rPr lang="en-US" dirty="0"/>
              <a:t>Fall 2014 PVAAS training</a:t>
            </a:r>
          </a:p>
          <a:p>
            <a:pPr lvl="1"/>
            <a:r>
              <a:rPr lang="en-US" dirty="0" smtClean="0"/>
              <a:t>PVAAS core team developed “</a:t>
            </a:r>
            <a:r>
              <a:rPr lang="en-US" b="1" dirty="0" smtClean="0"/>
              <a:t>generic” </a:t>
            </a:r>
            <a:r>
              <a:rPr lang="en-US" i="1" dirty="0" smtClean="0"/>
              <a:t>Digging Deeper </a:t>
            </a:r>
            <a:r>
              <a:rPr lang="en-US" dirty="0" smtClean="0"/>
              <a:t>documents at school and teacher level to provide a structured process for examining potential root cause(s) when interpreting the school and teacher value added and diagnostic reports </a:t>
            </a:r>
          </a:p>
          <a:p>
            <a:pPr lvl="2"/>
            <a:r>
              <a:rPr lang="en-US" b="1" i="1" dirty="0" smtClean="0">
                <a:solidFill>
                  <a:srgbClr val="0070C0"/>
                </a:solidFill>
              </a:rPr>
              <a:t>Useful </a:t>
            </a:r>
            <a:r>
              <a:rPr lang="en-US" b="1" i="1" dirty="0">
                <a:solidFill>
                  <a:srgbClr val="0070C0"/>
                </a:solidFill>
              </a:rPr>
              <a:t>beyond PVAAS – intended </a:t>
            </a:r>
            <a:r>
              <a:rPr lang="en-US" b="1" i="1" dirty="0" smtClean="0">
                <a:solidFill>
                  <a:srgbClr val="0070C0"/>
                </a:solidFill>
              </a:rPr>
              <a:t>for use in analysis </a:t>
            </a:r>
            <a:r>
              <a:rPr lang="en-US" b="1" i="1" dirty="0">
                <a:solidFill>
                  <a:srgbClr val="0070C0"/>
                </a:solidFill>
              </a:rPr>
              <a:t>of </a:t>
            </a:r>
            <a:r>
              <a:rPr lang="en-US" b="1" i="1" u="sng" dirty="0">
                <a:solidFill>
                  <a:srgbClr val="0070C0"/>
                </a:solidFill>
              </a:rPr>
              <a:t>multiple</a:t>
            </a:r>
            <a:r>
              <a:rPr lang="en-US" b="1" i="1" dirty="0">
                <a:solidFill>
                  <a:srgbClr val="0070C0"/>
                </a:solidFill>
              </a:rPr>
              <a:t> data </a:t>
            </a:r>
            <a:r>
              <a:rPr lang="en-US" b="1" i="1" dirty="0" smtClean="0">
                <a:solidFill>
                  <a:srgbClr val="0070C0"/>
                </a:solidFill>
              </a:rPr>
              <a:t>sources</a:t>
            </a:r>
          </a:p>
        </p:txBody>
      </p:sp>
      <p:pic>
        <p:nvPicPr>
          <p:cNvPr id="5" name="Picture 4"/>
          <p:cNvPicPr>
            <a:picLocks noChangeAspect="1"/>
          </p:cNvPicPr>
          <p:nvPr/>
        </p:nvPicPr>
        <p:blipFill rotWithShape="1">
          <a:blip r:embed="rId3"/>
          <a:srcRect l="-2" r="-518"/>
          <a:stretch/>
        </p:blipFill>
        <p:spPr>
          <a:xfrm>
            <a:off x="1486848" y="4226312"/>
            <a:ext cx="6188592" cy="2185298"/>
          </a:xfrm>
          <a:prstGeom prst="rect">
            <a:avLst/>
          </a:prstGeom>
        </p:spPr>
      </p:pic>
    </p:spTree>
    <p:extLst>
      <p:ext uri="{BB962C8B-B14F-4D97-AF65-F5344CB8AC3E}">
        <p14:creationId xmlns:p14="http://schemas.microsoft.com/office/powerpoint/2010/main" val="95857175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Origin of the </a:t>
            </a:r>
            <a:r>
              <a:rPr lang="en-US" i="1" dirty="0"/>
              <a:t>Digging Deeper into Content Areas</a:t>
            </a:r>
            <a:r>
              <a:rPr lang="en-US" dirty="0"/>
              <a:t> Resource Booklets</a:t>
            </a:r>
          </a:p>
        </p:txBody>
      </p:sp>
      <p:sp>
        <p:nvSpPr>
          <p:cNvPr id="3" name="Content Placeholder 2"/>
          <p:cNvSpPr>
            <a:spLocks noGrp="1"/>
          </p:cNvSpPr>
          <p:nvPr>
            <p:ph idx="1"/>
          </p:nvPr>
        </p:nvSpPr>
        <p:spPr/>
        <p:txBody>
          <a:bodyPr/>
          <a:lstStyle/>
          <a:p>
            <a:r>
              <a:rPr lang="en-US" dirty="0"/>
              <a:t>Fall 2015 PVAAS training </a:t>
            </a:r>
          </a:p>
          <a:p>
            <a:pPr lvl="1"/>
            <a:r>
              <a:rPr lang="en-US" dirty="0"/>
              <a:t>PVAAS core team developed </a:t>
            </a:r>
            <a:r>
              <a:rPr lang="en-US" b="1" dirty="0"/>
              <a:t>content-specific </a:t>
            </a:r>
            <a:r>
              <a:rPr lang="en-US" i="1" dirty="0"/>
              <a:t>Digging Deeper</a:t>
            </a:r>
            <a:r>
              <a:rPr lang="en-US" dirty="0"/>
              <a:t> documents (with input from subject-specific experts) for PVAAS admin sessions  and coach sessions</a:t>
            </a:r>
          </a:p>
          <a:p>
            <a:pPr lvl="2"/>
            <a:r>
              <a:rPr lang="en-US" dirty="0"/>
              <a:t>Feedback from the field asked for content-specific </a:t>
            </a:r>
            <a:r>
              <a:rPr lang="en-US" dirty="0" smtClean="0"/>
              <a:t>questions!</a:t>
            </a:r>
            <a:endParaRPr lang="en-US" dirty="0"/>
          </a:p>
          <a:p>
            <a:pPr lvl="2"/>
            <a:r>
              <a:rPr lang="en-US" dirty="0"/>
              <a:t>Useful beyond PVAAS – intended for use in analysis of multiple data sources</a:t>
            </a:r>
          </a:p>
          <a:p>
            <a:r>
              <a:rPr lang="en-US" dirty="0"/>
              <a:t>Reviewed with PDE staff</a:t>
            </a:r>
          </a:p>
          <a:p>
            <a:pPr lvl="1"/>
            <a:r>
              <a:rPr lang="en-US" dirty="0"/>
              <a:t>Benefits recognized for wider use than PVAAS</a:t>
            </a:r>
            <a:r>
              <a:rPr lang="en-US" dirty="0" smtClean="0"/>
              <a:t>!</a:t>
            </a:r>
            <a:endParaRPr lang="en-US" dirty="0"/>
          </a:p>
        </p:txBody>
      </p:sp>
      <p:grpSp>
        <p:nvGrpSpPr>
          <p:cNvPr id="5" name="Group 4"/>
          <p:cNvGrpSpPr/>
          <p:nvPr/>
        </p:nvGrpSpPr>
        <p:grpSpPr>
          <a:xfrm>
            <a:off x="2979466" y="4566311"/>
            <a:ext cx="2380396" cy="1834489"/>
            <a:chOff x="1270900" y="4099299"/>
            <a:chExt cx="3342731" cy="2587430"/>
          </a:xfrm>
        </p:grpSpPr>
        <p:pic>
          <p:nvPicPr>
            <p:cNvPr id="6" name="Picture 5"/>
            <p:cNvPicPr>
              <a:picLocks noChangeAspect="1"/>
            </p:cNvPicPr>
            <p:nvPr/>
          </p:nvPicPr>
          <p:blipFill rotWithShape="1">
            <a:blip r:embed="rId3"/>
            <a:srcRect l="3407" t="9152" r="4062" b="6101"/>
            <a:stretch/>
          </p:blipFill>
          <p:spPr>
            <a:xfrm>
              <a:off x="1987519" y="4099299"/>
              <a:ext cx="1690982" cy="1856440"/>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rotWithShape="1">
            <a:blip r:embed="rId4"/>
            <a:srcRect l="5621" t="9534" r="2876" b="5432"/>
            <a:stretch/>
          </p:blipFill>
          <p:spPr>
            <a:xfrm>
              <a:off x="1270900" y="4872803"/>
              <a:ext cx="1562110" cy="1813926"/>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rotWithShape="1">
            <a:blip r:embed="rId5"/>
            <a:srcRect l="5001" t="7649" r="1177" b="5265"/>
            <a:stretch/>
          </p:blipFill>
          <p:spPr>
            <a:xfrm>
              <a:off x="3066151" y="4791891"/>
              <a:ext cx="1547480" cy="1807752"/>
            </a:xfrm>
            <a:prstGeom prst="rect">
              <a:avLst/>
            </a:prstGeom>
            <a:ln>
              <a:noFill/>
            </a:ln>
            <a:effectLst>
              <a:outerShdw blurRad="292100" dist="139700" dir="2700000" algn="tl" rotWithShape="0">
                <a:srgbClr val="333333">
                  <a:alpha val="65000"/>
                </a:srgbClr>
              </a:outerShdw>
            </a:effectLst>
          </p:spPr>
        </p:pic>
      </p:grpSp>
    </p:spTree>
    <p:extLst>
      <p:ext uri="{BB962C8B-B14F-4D97-AF65-F5344CB8AC3E}">
        <p14:creationId xmlns:p14="http://schemas.microsoft.com/office/powerpoint/2010/main" val="32744028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Who</a:t>
            </a:r>
            <a:r>
              <a:rPr lang="en-US" dirty="0" smtClean="0"/>
              <a:t> Can Use?</a:t>
            </a:r>
            <a:endParaRPr lang="en-US" dirty="0"/>
          </a:p>
        </p:txBody>
      </p:sp>
      <p:sp>
        <p:nvSpPr>
          <p:cNvPr id="6" name="Content Placeholder 5"/>
          <p:cNvSpPr>
            <a:spLocks noGrp="1"/>
          </p:cNvSpPr>
          <p:nvPr>
            <p:ph sz="half" idx="1"/>
          </p:nvPr>
        </p:nvSpPr>
        <p:spPr>
          <a:xfrm>
            <a:off x="946404" y="1828801"/>
            <a:ext cx="3648456" cy="4351337"/>
          </a:xfrm>
        </p:spPr>
        <p:txBody>
          <a:bodyPr>
            <a:normAutofit/>
          </a:bodyPr>
          <a:lstStyle/>
          <a:p>
            <a:r>
              <a:rPr lang="en-US" dirty="0" smtClean="0"/>
              <a:t>District Administrators</a:t>
            </a:r>
          </a:p>
          <a:p>
            <a:r>
              <a:rPr lang="en-US" dirty="0" smtClean="0"/>
              <a:t>School Administrators</a:t>
            </a:r>
          </a:p>
          <a:p>
            <a:r>
              <a:rPr lang="en-US" dirty="0" smtClean="0"/>
              <a:t>Classroom Teachers</a:t>
            </a:r>
          </a:p>
          <a:p>
            <a:r>
              <a:rPr lang="en-US" dirty="0" smtClean="0"/>
              <a:t>Subject Supervisors/Content Leaders</a:t>
            </a:r>
          </a:p>
          <a:p>
            <a:r>
              <a:rPr lang="en-US" dirty="0" smtClean="0"/>
              <a:t>Department Chairs</a:t>
            </a:r>
          </a:p>
          <a:p>
            <a:r>
              <a:rPr lang="en-US" dirty="0" smtClean="0"/>
              <a:t>Instructional Coaches</a:t>
            </a:r>
          </a:p>
          <a:p>
            <a:endParaRPr lang="en-US" dirty="0"/>
          </a:p>
          <a:p>
            <a:pPr marL="0" indent="0">
              <a:buNone/>
            </a:pPr>
            <a:endParaRPr lang="en-US" dirty="0"/>
          </a:p>
        </p:txBody>
      </p:sp>
      <p:sp>
        <p:nvSpPr>
          <p:cNvPr id="7" name="Content Placeholder 6"/>
          <p:cNvSpPr>
            <a:spLocks noGrp="1"/>
          </p:cNvSpPr>
          <p:nvPr>
            <p:ph sz="half" idx="2"/>
          </p:nvPr>
        </p:nvSpPr>
        <p:spPr/>
        <p:txBody>
          <a:bodyPr>
            <a:normAutofit/>
          </a:bodyPr>
          <a:lstStyle/>
          <a:p>
            <a:r>
              <a:rPr lang="en-US" dirty="0" smtClean="0"/>
              <a:t>District Data Teams</a:t>
            </a:r>
          </a:p>
          <a:p>
            <a:r>
              <a:rPr lang="en-US" dirty="0" smtClean="0"/>
              <a:t>Building Data Teams</a:t>
            </a:r>
          </a:p>
          <a:p>
            <a:r>
              <a:rPr lang="en-US" dirty="0" smtClean="0"/>
              <a:t>Grade Level/Subject Data Teams</a:t>
            </a:r>
          </a:p>
          <a:p>
            <a:r>
              <a:rPr lang="en-US" dirty="0" smtClean="0"/>
              <a:t>PLCs</a:t>
            </a:r>
          </a:p>
        </p:txBody>
      </p:sp>
      <p:sp>
        <p:nvSpPr>
          <p:cNvPr id="8" name="TextBox 7"/>
          <p:cNvSpPr txBox="1"/>
          <p:nvPr/>
        </p:nvSpPr>
        <p:spPr>
          <a:xfrm>
            <a:off x="173421" y="4995583"/>
            <a:ext cx="8042463" cy="1061829"/>
          </a:xfrm>
          <a:prstGeom prst="rect">
            <a:avLst/>
          </a:prstGeom>
          <a:solidFill>
            <a:srgbClr val="FFFF00"/>
          </a:solidFill>
        </p:spPr>
        <p:txBody>
          <a:bodyPr wrap="square" rtlCol="0">
            <a:spAutoFit/>
          </a:bodyPr>
          <a:lstStyle/>
          <a:p>
            <a:pPr algn="ctr"/>
            <a:r>
              <a:rPr lang="en-US" sz="2100" b="1" dirty="0" smtClean="0"/>
              <a:t>What can you do?</a:t>
            </a:r>
          </a:p>
          <a:p>
            <a:pPr algn="ctr"/>
            <a:endParaRPr lang="en-US" sz="2100" b="1" dirty="0" smtClean="0"/>
          </a:p>
          <a:p>
            <a:pPr marL="342900" indent="-342900" algn="ctr">
              <a:buFont typeface="Arial" panose="020B0604020202020204" pitchFamily="34" charset="0"/>
              <a:buChar char="•"/>
            </a:pPr>
            <a:r>
              <a:rPr lang="en-US" sz="2100" b="1" dirty="0" smtClean="0"/>
              <a:t>Send docs to all job-alike </a:t>
            </a:r>
            <a:r>
              <a:rPr lang="en-US" sz="2100" b="1" dirty="0" smtClean="0"/>
              <a:t>groups</a:t>
            </a:r>
            <a:endParaRPr lang="en-US" sz="2100" b="1" dirty="0" smtClean="0"/>
          </a:p>
        </p:txBody>
      </p:sp>
    </p:spTree>
    <p:extLst>
      <p:ext uri="{BB962C8B-B14F-4D97-AF65-F5344CB8AC3E}">
        <p14:creationId xmlns:p14="http://schemas.microsoft.com/office/powerpoint/2010/main" val="25278947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Purpose of Digging Deeper in Content Area Resources</a:t>
            </a:r>
            <a:endParaRPr lang="en-US" dirty="0"/>
          </a:p>
        </p:txBody>
      </p:sp>
      <p:sp>
        <p:nvSpPr>
          <p:cNvPr id="5" name="TextBox 4"/>
          <p:cNvSpPr txBox="1"/>
          <p:nvPr/>
        </p:nvSpPr>
        <p:spPr>
          <a:xfrm>
            <a:off x="2197835" y="4034789"/>
            <a:ext cx="5425975" cy="1938992"/>
          </a:xfrm>
          <a:prstGeom prst="rect">
            <a:avLst/>
          </a:prstGeom>
          <a:noFill/>
        </p:spPr>
        <p:txBody>
          <a:bodyPr wrap="square" rtlCol="0">
            <a:spAutoFit/>
          </a:bodyPr>
          <a:lstStyle/>
          <a:p>
            <a:r>
              <a:rPr lang="en-US" sz="2000" dirty="0" smtClean="0">
                <a:solidFill>
                  <a:prstClr val="black"/>
                </a:solidFill>
              </a:rPr>
              <a:t>There </a:t>
            </a:r>
            <a:r>
              <a:rPr lang="en-US" sz="2000" dirty="0">
                <a:solidFill>
                  <a:prstClr val="black"/>
                </a:solidFill>
              </a:rPr>
              <a:t>are </a:t>
            </a:r>
            <a:r>
              <a:rPr lang="en-US" sz="2000" u="sng" dirty="0">
                <a:solidFill>
                  <a:prstClr val="black"/>
                </a:solidFill>
              </a:rPr>
              <a:t>reasons</a:t>
            </a:r>
            <a:r>
              <a:rPr lang="en-US" sz="2000" dirty="0">
                <a:solidFill>
                  <a:prstClr val="black"/>
                </a:solidFill>
              </a:rPr>
              <a:t> behind what we see in the data – root causes</a:t>
            </a:r>
            <a:r>
              <a:rPr lang="en-US" sz="2000" dirty="0" smtClean="0">
                <a:solidFill>
                  <a:prstClr val="black"/>
                </a:solidFill>
              </a:rPr>
              <a:t>!</a:t>
            </a:r>
          </a:p>
          <a:p>
            <a:endParaRPr lang="en-US" sz="2000" dirty="0">
              <a:solidFill>
                <a:prstClr val="black"/>
              </a:solidFill>
            </a:endParaRPr>
          </a:p>
          <a:p>
            <a:r>
              <a:rPr lang="en-US" sz="2000" dirty="0">
                <a:solidFill>
                  <a:prstClr val="black"/>
                </a:solidFill>
              </a:rPr>
              <a:t>Not change for change sake – but change based on a careful, systematic analysis of observations of patterns/trends in the data!</a:t>
            </a:r>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645" y="4094874"/>
            <a:ext cx="1770190" cy="181882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aphicFrame>
        <p:nvGraphicFramePr>
          <p:cNvPr id="8" name="Diagram 7"/>
          <p:cNvGraphicFramePr/>
          <p:nvPr>
            <p:extLst>
              <p:ext uri="{D42A27DB-BD31-4B8C-83A1-F6EECF244321}">
                <p14:modId xmlns:p14="http://schemas.microsoft.com/office/powerpoint/2010/main" val="662340023"/>
              </p:ext>
            </p:extLst>
          </p:nvPr>
        </p:nvGraphicFramePr>
        <p:xfrm>
          <a:off x="537210" y="1691322"/>
          <a:ext cx="7086600" cy="220630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78406787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Action Plans Gone Bad</a:t>
            </a:r>
          </a:p>
        </p:txBody>
      </p:sp>
      <p:sp>
        <p:nvSpPr>
          <p:cNvPr id="3" name="Content Placeholder 2"/>
          <p:cNvSpPr>
            <a:spLocks noGrp="1"/>
          </p:cNvSpPr>
          <p:nvPr>
            <p:ph idx="1"/>
          </p:nvPr>
        </p:nvSpPr>
        <p:spPr/>
        <p:txBody>
          <a:bodyPr/>
          <a:lstStyle/>
          <a:p>
            <a:r>
              <a:rPr lang="en-US" dirty="0"/>
              <a:t>A major stumbling block is that we sometimes develop an action plan before we have identified the most likely root </a:t>
            </a:r>
            <a:r>
              <a:rPr lang="en-US" dirty="0" smtClean="0"/>
              <a:t>cause(s)!</a:t>
            </a:r>
            <a:endParaRPr lang="en-US" dirty="0"/>
          </a:p>
          <a:p>
            <a:r>
              <a:rPr lang="en-US" dirty="0"/>
              <a:t>The best written action plan WON’T work if the root cause(s) are not carefully considered &amp; </a:t>
            </a:r>
            <a:r>
              <a:rPr lang="en-US" dirty="0" smtClean="0"/>
              <a:t>identified!</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073" y="3696525"/>
            <a:ext cx="2701181" cy="2775388"/>
          </a:xfrm>
          <a:prstGeom prst="rect">
            <a:avLst/>
          </a:prstGeom>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577973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40525" y="435114"/>
            <a:ext cx="7269162" cy="805857"/>
          </a:xfrm>
        </p:spPr>
        <p:txBody>
          <a:bodyPr/>
          <a:lstStyle/>
          <a:p>
            <a:r>
              <a:rPr lang="en-US" dirty="0" smtClean="0"/>
              <a:t>From What to Why to Action!</a:t>
            </a:r>
            <a:endParaRPr lang="en-US" dirty="0"/>
          </a:p>
        </p:txBody>
      </p:sp>
      <p:graphicFrame>
        <p:nvGraphicFramePr>
          <p:cNvPr id="3" name="Diagram 2"/>
          <p:cNvGraphicFramePr/>
          <p:nvPr>
            <p:extLst>
              <p:ext uri="{D42A27DB-BD31-4B8C-83A1-F6EECF244321}">
                <p14:modId xmlns:p14="http://schemas.microsoft.com/office/powerpoint/2010/main" val="3626005888"/>
              </p:ext>
            </p:extLst>
          </p:nvPr>
        </p:nvGraphicFramePr>
        <p:xfrm>
          <a:off x="581943" y="1366984"/>
          <a:ext cx="7327744" cy="28619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0" name="Group 9"/>
          <p:cNvGrpSpPr/>
          <p:nvPr/>
        </p:nvGrpSpPr>
        <p:grpSpPr>
          <a:xfrm>
            <a:off x="2416629" y="3740766"/>
            <a:ext cx="3652995" cy="2834206"/>
            <a:chOff x="1270900" y="4099299"/>
            <a:chExt cx="3342731" cy="2587430"/>
          </a:xfrm>
        </p:grpSpPr>
        <p:pic>
          <p:nvPicPr>
            <p:cNvPr id="11" name="Picture 10"/>
            <p:cNvPicPr>
              <a:picLocks noChangeAspect="1"/>
            </p:cNvPicPr>
            <p:nvPr/>
          </p:nvPicPr>
          <p:blipFill rotWithShape="1">
            <a:blip r:embed="rId8"/>
            <a:srcRect l="3407" t="9152" r="4062" b="6101"/>
            <a:stretch/>
          </p:blipFill>
          <p:spPr>
            <a:xfrm>
              <a:off x="1987519" y="4099299"/>
              <a:ext cx="1690982" cy="1856440"/>
            </a:xfrm>
            <a:prstGeom prst="rect">
              <a:avLst/>
            </a:prstGeom>
            <a:ln>
              <a:noFill/>
            </a:ln>
            <a:effectLst>
              <a:outerShdw blurRad="292100" dist="139700" dir="2700000" algn="tl" rotWithShape="0">
                <a:srgbClr val="333333">
                  <a:alpha val="65000"/>
                </a:srgbClr>
              </a:outerShdw>
            </a:effectLst>
          </p:spPr>
        </p:pic>
        <p:pic>
          <p:nvPicPr>
            <p:cNvPr id="12" name="Picture 11"/>
            <p:cNvPicPr>
              <a:picLocks noChangeAspect="1"/>
            </p:cNvPicPr>
            <p:nvPr/>
          </p:nvPicPr>
          <p:blipFill rotWithShape="1">
            <a:blip r:embed="rId9"/>
            <a:srcRect l="5621" t="9534" r="2876" b="5432"/>
            <a:stretch/>
          </p:blipFill>
          <p:spPr>
            <a:xfrm>
              <a:off x="1270900" y="4872803"/>
              <a:ext cx="1562110" cy="1813926"/>
            </a:xfrm>
            <a:prstGeom prst="rect">
              <a:avLst/>
            </a:prstGeom>
            <a:ln>
              <a:noFill/>
            </a:ln>
            <a:effectLst>
              <a:outerShdw blurRad="292100" dist="139700" dir="2700000" algn="tl" rotWithShape="0">
                <a:srgbClr val="333333">
                  <a:alpha val="65000"/>
                </a:srgbClr>
              </a:outerShdw>
            </a:effectLst>
          </p:spPr>
        </p:pic>
        <p:pic>
          <p:nvPicPr>
            <p:cNvPr id="14" name="Picture 13"/>
            <p:cNvPicPr>
              <a:picLocks noChangeAspect="1"/>
            </p:cNvPicPr>
            <p:nvPr/>
          </p:nvPicPr>
          <p:blipFill rotWithShape="1">
            <a:blip r:embed="rId10"/>
            <a:srcRect l="5001" t="7649" r="1177" b="5265"/>
            <a:stretch/>
          </p:blipFill>
          <p:spPr>
            <a:xfrm>
              <a:off x="3066151" y="4791891"/>
              <a:ext cx="1547480" cy="1807752"/>
            </a:xfrm>
            <a:prstGeom prst="rect">
              <a:avLst/>
            </a:prstGeom>
            <a:ln>
              <a:noFill/>
            </a:ln>
            <a:effectLst>
              <a:outerShdw blurRad="292100" dist="139700" dir="2700000" algn="tl" rotWithShape="0">
                <a:srgbClr val="333333">
                  <a:alpha val="65000"/>
                </a:srgbClr>
              </a:outerShdw>
            </a:effectLst>
          </p:spPr>
        </p:pic>
      </p:grpSp>
      <p:sp>
        <p:nvSpPr>
          <p:cNvPr id="15" name="Down Arrow 14"/>
          <p:cNvSpPr/>
          <p:nvPr/>
        </p:nvSpPr>
        <p:spPr>
          <a:xfrm>
            <a:off x="3987559" y="3368309"/>
            <a:ext cx="429514" cy="496128"/>
          </a:xfrm>
          <a:prstGeom prst="downArrow">
            <a:avLst/>
          </a:prstGeom>
          <a:solidFill>
            <a:srgbClr val="74A1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163014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Getting to Know the DD Resources</a:t>
            </a:r>
            <a:endParaRPr lang="en-US" b="1" dirty="0"/>
          </a:p>
        </p:txBody>
      </p:sp>
      <p:sp>
        <p:nvSpPr>
          <p:cNvPr id="3" name="Content Placeholder 2"/>
          <p:cNvSpPr>
            <a:spLocks noGrp="1"/>
          </p:cNvSpPr>
          <p:nvPr>
            <p:ph idx="1"/>
          </p:nvPr>
        </p:nvSpPr>
        <p:spPr>
          <a:xfrm>
            <a:off x="946404" y="1828802"/>
            <a:ext cx="6446520" cy="1250954"/>
          </a:xfrm>
        </p:spPr>
        <p:txBody>
          <a:bodyPr>
            <a:noAutofit/>
          </a:bodyPr>
          <a:lstStyle/>
          <a:p>
            <a:pPr marL="0" indent="0">
              <a:buNone/>
            </a:pPr>
            <a:r>
              <a:rPr lang="en-US" dirty="0"/>
              <a:t>3 Documents Available</a:t>
            </a:r>
            <a:r>
              <a:rPr lang="en-US" dirty="0" smtClean="0"/>
              <a:t>:</a:t>
            </a:r>
          </a:p>
          <a:p>
            <a:pPr lvl="1"/>
            <a:r>
              <a:rPr lang="en-US" sz="1400" dirty="0" smtClean="0"/>
              <a:t>ELA: 3-5, 6-8, and Keystone Literature</a:t>
            </a:r>
          </a:p>
          <a:p>
            <a:pPr lvl="1"/>
            <a:r>
              <a:rPr lang="en-US" sz="1400" dirty="0" smtClean="0"/>
              <a:t>Math: 3-5, 6-8, and Keystone Algebra I</a:t>
            </a:r>
          </a:p>
          <a:p>
            <a:pPr lvl="1"/>
            <a:r>
              <a:rPr lang="en-US" sz="1400" dirty="0" smtClean="0"/>
              <a:t>Science: 4, 8, and Keystone Biology</a:t>
            </a:r>
            <a:endParaRPr lang="en-US" sz="1400" dirty="0"/>
          </a:p>
        </p:txBody>
      </p:sp>
      <p:sp>
        <p:nvSpPr>
          <p:cNvPr id="4" name="TextBox 3"/>
          <p:cNvSpPr txBox="1"/>
          <p:nvPr/>
        </p:nvSpPr>
        <p:spPr>
          <a:xfrm>
            <a:off x="946404" y="2970288"/>
            <a:ext cx="5036457" cy="1015663"/>
          </a:xfrm>
          <a:prstGeom prst="rect">
            <a:avLst/>
          </a:prstGeom>
          <a:noFill/>
        </p:spPr>
        <p:txBody>
          <a:bodyPr wrap="square" rtlCol="0">
            <a:spAutoFit/>
          </a:bodyPr>
          <a:lstStyle/>
          <a:p>
            <a:r>
              <a:rPr lang="en-US" dirty="0"/>
              <a:t>Two Versions:</a:t>
            </a:r>
          </a:p>
          <a:p>
            <a:pPr marL="742950" lvl="1" indent="-285750">
              <a:buClr>
                <a:schemeClr val="accent1"/>
              </a:buClr>
              <a:buFont typeface="Arial" panose="020B0604020202020204" pitchFamily="34" charset="0"/>
              <a:buChar char="•"/>
            </a:pPr>
            <a:r>
              <a:rPr lang="en-US" sz="1400" dirty="0">
                <a:solidFill>
                  <a:schemeClr val="tx1">
                    <a:lumMod val="85000"/>
                    <a:lumOff val="15000"/>
                  </a:schemeClr>
                </a:solidFill>
              </a:rPr>
              <a:t>Consolidated</a:t>
            </a:r>
          </a:p>
          <a:p>
            <a:pPr marL="742950" lvl="1" indent="-285750">
              <a:buClr>
                <a:schemeClr val="accent1"/>
              </a:buClr>
              <a:buFont typeface="Arial" panose="020B0604020202020204" pitchFamily="34" charset="0"/>
              <a:buChar char="•"/>
            </a:pPr>
            <a:r>
              <a:rPr lang="en-US" sz="1400" dirty="0">
                <a:solidFill>
                  <a:schemeClr val="tx1">
                    <a:lumMod val="85000"/>
                    <a:lumOff val="15000"/>
                  </a:schemeClr>
                </a:solidFill>
              </a:rPr>
              <a:t>Comprehensive (includes bullet points under questions)</a:t>
            </a:r>
          </a:p>
        </p:txBody>
      </p:sp>
      <p:grpSp>
        <p:nvGrpSpPr>
          <p:cNvPr id="14" name="Group 13"/>
          <p:cNvGrpSpPr>
            <a:grpSpLocks noChangeAspect="1"/>
          </p:cNvGrpSpPr>
          <p:nvPr/>
        </p:nvGrpSpPr>
        <p:grpSpPr>
          <a:xfrm>
            <a:off x="5840768" y="1174656"/>
            <a:ext cx="2632672" cy="2042580"/>
            <a:chOff x="1270900" y="4099299"/>
            <a:chExt cx="3342731" cy="2587430"/>
          </a:xfrm>
        </p:grpSpPr>
        <p:pic>
          <p:nvPicPr>
            <p:cNvPr id="15" name="Picture 14"/>
            <p:cNvPicPr>
              <a:picLocks noChangeAspect="1"/>
            </p:cNvPicPr>
            <p:nvPr/>
          </p:nvPicPr>
          <p:blipFill rotWithShape="1">
            <a:blip r:embed="rId3"/>
            <a:srcRect l="3407" t="9152" r="4062" b="6101"/>
            <a:stretch/>
          </p:blipFill>
          <p:spPr>
            <a:xfrm>
              <a:off x="1987519" y="4099299"/>
              <a:ext cx="1690982" cy="1856440"/>
            </a:xfrm>
            <a:prstGeom prst="rect">
              <a:avLst/>
            </a:prstGeom>
            <a:ln>
              <a:noFill/>
            </a:ln>
            <a:effectLst>
              <a:outerShdw blurRad="292100" dist="139700" dir="2700000" algn="tl" rotWithShape="0">
                <a:srgbClr val="333333">
                  <a:alpha val="65000"/>
                </a:srgbClr>
              </a:outerShdw>
            </a:effectLst>
          </p:spPr>
        </p:pic>
        <p:pic>
          <p:nvPicPr>
            <p:cNvPr id="16" name="Picture 15"/>
            <p:cNvPicPr>
              <a:picLocks noChangeAspect="1"/>
            </p:cNvPicPr>
            <p:nvPr/>
          </p:nvPicPr>
          <p:blipFill rotWithShape="1">
            <a:blip r:embed="rId4"/>
            <a:srcRect l="5621" t="9534" r="2876" b="5432"/>
            <a:stretch/>
          </p:blipFill>
          <p:spPr>
            <a:xfrm>
              <a:off x="1270900" y="4872803"/>
              <a:ext cx="1562110" cy="1813926"/>
            </a:xfrm>
            <a:prstGeom prst="rect">
              <a:avLst/>
            </a:prstGeom>
            <a:ln>
              <a:noFill/>
            </a:ln>
            <a:effectLst>
              <a:outerShdw blurRad="292100" dist="139700" dir="2700000" algn="tl" rotWithShape="0">
                <a:srgbClr val="333333">
                  <a:alpha val="65000"/>
                </a:srgbClr>
              </a:outerShdw>
            </a:effectLst>
          </p:spPr>
        </p:pic>
        <p:pic>
          <p:nvPicPr>
            <p:cNvPr id="17" name="Picture 16"/>
            <p:cNvPicPr>
              <a:picLocks noChangeAspect="1"/>
            </p:cNvPicPr>
            <p:nvPr/>
          </p:nvPicPr>
          <p:blipFill rotWithShape="1">
            <a:blip r:embed="rId5"/>
            <a:srcRect l="5001" t="7649" r="1177" b="5265"/>
            <a:stretch/>
          </p:blipFill>
          <p:spPr>
            <a:xfrm>
              <a:off x="3066151" y="4791891"/>
              <a:ext cx="1547480" cy="1807752"/>
            </a:xfrm>
            <a:prstGeom prst="rect">
              <a:avLst/>
            </a:prstGeom>
            <a:ln>
              <a:noFill/>
            </a:ln>
            <a:effectLst>
              <a:outerShdw blurRad="292100" dist="139700" dir="2700000" algn="tl" rotWithShape="0">
                <a:srgbClr val="333333">
                  <a:alpha val="65000"/>
                </a:srgbClr>
              </a:outerShdw>
            </a:effectLst>
          </p:spPr>
        </p:pic>
      </p:grpSp>
      <p:pic>
        <p:nvPicPr>
          <p:cNvPr id="19" name="Picture 18"/>
          <p:cNvPicPr>
            <a:picLocks noChangeAspect="1"/>
          </p:cNvPicPr>
          <p:nvPr/>
        </p:nvPicPr>
        <p:blipFill rotWithShape="1">
          <a:blip r:embed="rId3"/>
          <a:srcRect l="3407" t="9152" r="4062" b="6101"/>
          <a:stretch/>
        </p:blipFill>
        <p:spPr>
          <a:xfrm>
            <a:off x="1073081" y="3760779"/>
            <a:ext cx="1911204" cy="2103120"/>
          </a:xfrm>
          <a:prstGeom prst="rect">
            <a:avLst/>
          </a:prstGeom>
          <a:ln>
            <a:noFill/>
          </a:ln>
          <a:effectLst>
            <a:outerShdw blurRad="292100" dist="139700" dir="2700000" algn="tl" rotWithShape="0">
              <a:srgbClr val="333333">
                <a:alpha val="65000"/>
              </a:srgbClr>
            </a:outerShdw>
          </a:effectLst>
        </p:spPr>
      </p:pic>
      <p:pic>
        <p:nvPicPr>
          <p:cNvPr id="20" name="Picture 19"/>
          <p:cNvPicPr>
            <a:picLocks noChangeAspect="1"/>
          </p:cNvPicPr>
          <p:nvPr/>
        </p:nvPicPr>
        <p:blipFill rotWithShape="1">
          <a:blip r:embed="rId4"/>
          <a:srcRect l="5621" t="9534" r="2876" b="5432"/>
          <a:stretch/>
        </p:blipFill>
        <p:spPr>
          <a:xfrm>
            <a:off x="3136159" y="3784062"/>
            <a:ext cx="1806928" cy="2103120"/>
          </a:xfrm>
          <a:prstGeom prst="rect">
            <a:avLst/>
          </a:prstGeom>
          <a:ln>
            <a:noFill/>
          </a:ln>
          <a:effectLst>
            <a:outerShdw blurRad="292100" dist="139700" dir="2700000" algn="tl" rotWithShape="0">
              <a:srgbClr val="333333">
                <a:alpha val="65000"/>
              </a:srgbClr>
            </a:outerShdw>
          </a:effectLst>
        </p:spPr>
      </p:pic>
      <p:pic>
        <p:nvPicPr>
          <p:cNvPr id="21" name="Picture 20"/>
          <p:cNvPicPr>
            <a:picLocks noChangeAspect="1"/>
          </p:cNvPicPr>
          <p:nvPr/>
        </p:nvPicPr>
        <p:blipFill rotWithShape="1">
          <a:blip r:embed="rId5"/>
          <a:srcRect l="5001" t="7649" r="1177" b="5265"/>
          <a:stretch/>
        </p:blipFill>
        <p:spPr>
          <a:xfrm>
            <a:off x="5094961" y="3784062"/>
            <a:ext cx="1796119" cy="2103120"/>
          </a:xfrm>
          <a:prstGeom prst="rect">
            <a:avLst/>
          </a:prstGeom>
          <a:ln>
            <a:noFill/>
          </a:ln>
          <a:effectLst>
            <a:outerShdw blurRad="292100" dist="139700" dir="2700000" algn="tl" rotWithShape="0">
              <a:srgbClr val="333333">
                <a:alpha val="65000"/>
              </a:srgbClr>
            </a:outerShdw>
          </a:effectLst>
        </p:spPr>
      </p:pic>
      <p:grpSp>
        <p:nvGrpSpPr>
          <p:cNvPr id="6" name="Group 5"/>
          <p:cNvGrpSpPr/>
          <p:nvPr/>
        </p:nvGrpSpPr>
        <p:grpSpPr>
          <a:xfrm>
            <a:off x="553821" y="4024597"/>
            <a:ext cx="4067824" cy="1862585"/>
            <a:chOff x="513320" y="4100882"/>
            <a:chExt cx="4067824" cy="1862585"/>
          </a:xfrm>
        </p:grpSpPr>
        <p:grpSp>
          <p:nvGrpSpPr>
            <p:cNvPr id="25" name="Group 24"/>
            <p:cNvGrpSpPr/>
            <p:nvPr/>
          </p:nvGrpSpPr>
          <p:grpSpPr>
            <a:xfrm>
              <a:off x="513320" y="4100882"/>
              <a:ext cx="4067824" cy="1862585"/>
              <a:chOff x="6979434" y="2167135"/>
              <a:chExt cx="4987273" cy="2116839"/>
            </a:xfrm>
          </p:grpSpPr>
          <p:pic>
            <p:nvPicPr>
              <p:cNvPr id="26" name="Picture 2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79434" y="3326578"/>
                <a:ext cx="4987273" cy="957396"/>
              </a:xfrm>
              <a:prstGeom prst="rect">
                <a:avLst/>
              </a:prstGeom>
              <a:ln>
                <a:noFill/>
              </a:ln>
              <a:effectLst>
                <a:outerShdw blurRad="292100" dist="139700" dir="2700000" algn="tl" rotWithShape="0">
                  <a:srgbClr val="333333">
                    <a:alpha val="65000"/>
                  </a:srgbClr>
                </a:outerShdw>
              </a:effectLst>
            </p:spPr>
          </p:pic>
          <p:pic>
            <p:nvPicPr>
              <p:cNvPr id="27" name="Picture 26"/>
              <p:cNvPicPr>
                <a:picLocks noChangeAspect="1"/>
              </p:cNvPicPr>
              <p:nvPr/>
            </p:nvPicPr>
            <p:blipFill rotWithShape="1">
              <a:blip r:embed="rId7">
                <a:extLst>
                  <a:ext uri="{28A0092B-C50C-407E-A947-70E740481C1C}">
                    <a14:useLocalDpi xmlns:a14="http://schemas.microsoft.com/office/drawing/2010/main" val="0"/>
                  </a:ext>
                </a:extLst>
              </a:blip>
              <a:srcRect l="5218" t="8442"/>
              <a:stretch/>
            </p:blipFill>
            <p:spPr>
              <a:xfrm>
                <a:off x="6979434" y="2167135"/>
                <a:ext cx="3065609" cy="939232"/>
              </a:xfrm>
              <a:prstGeom prst="rect">
                <a:avLst/>
              </a:prstGeom>
            </p:spPr>
          </p:pic>
        </p:grpSp>
        <p:sp>
          <p:nvSpPr>
            <p:cNvPr id="5" name="Rectangle 4"/>
            <p:cNvSpPr/>
            <p:nvPr/>
          </p:nvSpPr>
          <p:spPr>
            <a:xfrm>
              <a:off x="2042160" y="4765040"/>
              <a:ext cx="942125" cy="182880"/>
            </a:xfrm>
            <a:prstGeom prst="rect">
              <a:avLst/>
            </a:prstGeom>
            <a:noFill/>
            <a:ln w="38100">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p:cNvGrpSpPr/>
          <p:nvPr/>
        </p:nvGrpSpPr>
        <p:grpSpPr>
          <a:xfrm>
            <a:off x="4705264" y="3582337"/>
            <a:ext cx="3546238" cy="3090200"/>
            <a:chOff x="4790937" y="3579541"/>
            <a:chExt cx="3546238" cy="3090200"/>
          </a:xfrm>
        </p:grpSpPr>
        <p:grpSp>
          <p:nvGrpSpPr>
            <p:cNvPr id="22" name="Group 21"/>
            <p:cNvGrpSpPr/>
            <p:nvPr/>
          </p:nvGrpSpPr>
          <p:grpSpPr>
            <a:xfrm>
              <a:off x="4790937" y="3579541"/>
              <a:ext cx="3546238" cy="3090200"/>
              <a:chOff x="452753" y="1879704"/>
              <a:chExt cx="4719414" cy="4745398"/>
            </a:xfrm>
          </p:grpSpPr>
          <p:pic>
            <p:nvPicPr>
              <p:cNvPr id="23" name="Picture 2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2753" y="3197039"/>
                <a:ext cx="4719414" cy="3428063"/>
              </a:xfrm>
              <a:prstGeom prst="rect">
                <a:avLst/>
              </a:prstGeom>
              <a:ln>
                <a:noFill/>
              </a:ln>
              <a:effectLst>
                <a:outerShdw blurRad="292100" dist="139700" dir="2700000" algn="tl" rotWithShape="0">
                  <a:srgbClr val="333333">
                    <a:alpha val="65000"/>
                  </a:srgbClr>
                </a:outerShdw>
              </a:effectLst>
            </p:spPr>
          </p:pic>
          <p:pic>
            <p:nvPicPr>
              <p:cNvPr id="24" name="Picture 23"/>
              <p:cNvPicPr>
                <a:picLocks noChangeAspect="1"/>
              </p:cNvPicPr>
              <p:nvPr/>
            </p:nvPicPr>
            <p:blipFill rotWithShape="1">
              <a:blip r:embed="rId9" cstate="print">
                <a:extLst>
                  <a:ext uri="{28A0092B-C50C-407E-A947-70E740481C1C}">
                    <a14:useLocalDpi xmlns:a14="http://schemas.microsoft.com/office/drawing/2010/main" val="0"/>
                  </a:ext>
                </a:extLst>
              </a:blip>
              <a:srcRect l="6135" t="1" b="367"/>
              <a:stretch/>
            </p:blipFill>
            <p:spPr>
              <a:xfrm>
                <a:off x="1915037" y="1879704"/>
                <a:ext cx="3257130" cy="1224954"/>
              </a:xfrm>
              <a:prstGeom prst="rect">
                <a:avLst/>
              </a:prstGeom>
            </p:spPr>
          </p:pic>
        </p:grpSp>
        <p:sp>
          <p:nvSpPr>
            <p:cNvPr id="28" name="Rectangle 27"/>
            <p:cNvSpPr/>
            <p:nvPr/>
          </p:nvSpPr>
          <p:spPr>
            <a:xfrm>
              <a:off x="7300983" y="4194350"/>
              <a:ext cx="1005840" cy="182880"/>
            </a:xfrm>
            <a:prstGeom prst="rect">
              <a:avLst/>
            </a:prstGeom>
            <a:noFill/>
            <a:ln w="38100">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50709923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6" presetClass="emph" presetSubtype="0" fill="hold" nodeType="withEffect">
                                  <p:stCondLst>
                                    <p:cond delay="0"/>
                                  </p:stCondLst>
                                  <p:childTnLst>
                                    <p:animScale>
                                      <p:cBhvr>
                                        <p:cTn id="14" dur="2000" fill="hold"/>
                                        <p:tgtEl>
                                          <p:spTgt spid="19"/>
                                        </p:tgtEl>
                                      </p:cBhvr>
                                      <p:by x="150000" y="150000"/>
                                    </p:animScale>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6" presetClass="emph" presetSubtype="0" fill="hold" nodeType="withEffect">
                                  <p:stCondLst>
                                    <p:cond delay="0"/>
                                  </p:stCondLst>
                                  <p:childTnLst>
                                    <p:animScale>
                                      <p:cBhvr>
                                        <p:cTn id="22" dur="2000" fill="hold"/>
                                        <p:tgtEl>
                                          <p:spTgt spid="20"/>
                                        </p:tgtEl>
                                      </p:cBhvr>
                                      <p:by x="150000" y="150000"/>
                                    </p:animScale>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6" presetClass="emph" presetSubtype="0" fill="hold" nodeType="withEffect">
                                  <p:stCondLst>
                                    <p:cond delay="0"/>
                                  </p:stCondLst>
                                  <p:childTnLst>
                                    <p:animScale>
                                      <p:cBhvr>
                                        <p:cTn id="30" dur="2000" fill="hold"/>
                                        <p:tgtEl>
                                          <p:spTgt spid="21"/>
                                        </p:tgtEl>
                                      </p:cBhvr>
                                      <p:by x="150000" y="150000"/>
                                    </p:animScale>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0" end="0"/>
                                            </p:txEl>
                                          </p:spTgt>
                                        </p:tgtEl>
                                        <p:attrNameLst>
                                          <p:attrName>style.visibility</p:attrName>
                                        </p:attrNameLst>
                                      </p:cBhvr>
                                      <p:to>
                                        <p:strVal val="visible"/>
                                      </p:to>
                                    </p:set>
                                  </p:childTnLst>
                                </p:cTn>
                              </p:par>
                              <p:par>
                                <p:cTn id="35" presetID="10" presetClass="exit" presetSubtype="0" fill="hold" nodeType="withEffect">
                                  <p:stCondLst>
                                    <p:cond delay="0"/>
                                  </p:stCondLst>
                                  <p:childTnLst>
                                    <p:animEffect transition="out" filter="fade">
                                      <p:cBhvr>
                                        <p:cTn id="36" dur="500"/>
                                        <p:tgtEl>
                                          <p:spTgt spid="19"/>
                                        </p:tgtEl>
                                      </p:cBhvr>
                                    </p:animEffect>
                                    <p:set>
                                      <p:cBhvr>
                                        <p:cTn id="37" dur="1" fill="hold">
                                          <p:stCondLst>
                                            <p:cond delay="499"/>
                                          </p:stCondLst>
                                        </p:cTn>
                                        <p:tgtEl>
                                          <p:spTgt spid="19"/>
                                        </p:tgtEl>
                                        <p:attrNameLst>
                                          <p:attrName>style.visibility</p:attrName>
                                        </p:attrNameLst>
                                      </p:cBhvr>
                                      <p:to>
                                        <p:strVal val="hidden"/>
                                      </p:to>
                                    </p:set>
                                  </p:childTnLst>
                                </p:cTn>
                              </p:par>
                              <p:par>
                                <p:cTn id="38" presetID="10" presetClass="exit" presetSubtype="0" fill="hold" nodeType="withEffect">
                                  <p:stCondLst>
                                    <p:cond delay="0"/>
                                  </p:stCondLst>
                                  <p:childTnLst>
                                    <p:animEffect transition="out" filter="fade">
                                      <p:cBhvr>
                                        <p:cTn id="39" dur="500"/>
                                        <p:tgtEl>
                                          <p:spTgt spid="20"/>
                                        </p:tgtEl>
                                      </p:cBhvr>
                                    </p:animEffect>
                                    <p:set>
                                      <p:cBhvr>
                                        <p:cTn id="40" dur="1" fill="hold">
                                          <p:stCondLst>
                                            <p:cond delay="499"/>
                                          </p:stCondLst>
                                        </p:cTn>
                                        <p:tgtEl>
                                          <p:spTgt spid="20"/>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500"/>
                                        <p:tgtEl>
                                          <p:spTgt spid="21"/>
                                        </p:tgtEl>
                                      </p:cBhvr>
                                    </p:animEffect>
                                    <p:set>
                                      <p:cBhvr>
                                        <p:cTn id="43" dur="1" fill="hold">
                                          <p:stCondLst>
                                            <p:cond delay="499"/>
                                          </p:stCondLst>
                                        </p:cTn>
                                        <p:tgtEl>
                                          <p:spTgt spid="21"/>
                                        </p:tgtEl>
                                        <p:attrNameLst>
                                          <p:attrName>style.visibility</p:attrName>
                                        </p:attrNameLst>
                                      </p:cBhvr>
                                      <p:to>
                                        <p:strVal val="hidden"/>
                                      </p:to>
                                    </p:set>
                                  </p:childTnLst>
                                </p:cTn>
                              </p:par>
                              <p:par>
                                <p:cTn id="44" presetID="10" presetClass="entr" presetSubtype="0"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1" end="1"/>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
                                        </p:tgtEl>
                                        <p:attrNameLst>
                                          <p:attrName>style.visibility</p:attrName>
                                        </p:attrNameLst>
                                      </p:cBhvr>
                                      <p:to>
                                        <p:strVal val="visible"/>
                                      </p:to>
                                    </p:set>
                                  </p:childTnLst>
                                </p:cTn>
                              </p:par>
                              <p:par>
                                <p:cTn id="53" presetID="6" presetClass="emph" presetSubtype="0" autoRev="1" fill="hold" nodeType="withEffect">
                                  <p:stCondLst>
                                    <p:cond delay="0"/>
                                  </p:stCondLst>
                                  <p:childTnLst>
                                    <p:animScale>
                                      <p:cBhvr>
                                        <p:cTn id="54" dur="2000" fill="hold"/>
                                        <p:tgtEl>
                                          <p:spTgt spid="6"/>
                                        </p:tgtEl>
                                      </p:cBhvr>
                                      <p:by x="150000" y="150000"/>
                                    </p:animScale>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txEl>
                                              <p:pRg st="2" end="2"/>
                                            </p:txEl>
                                          </p:spTgt>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7"/>
                                        </p:tgtEl>
                                        <p:attrNameLst>
                                          <p:attrName>style.visibility</p:attrName>
                                        </p:attrNameLst>
                                      </p:cBhvr>
                                      <p:to>
                                        <p:strVal val="visible"/>
                                      </p:to>
                                    </p:set>
                                  </p:childTnLst>
                                </p:cTn>
                              </p:par>
                              <p:par>
                                <p:cTn id="61" presetID="6" presetClass="emph" presetSubtype="0" autoRev="1" fill="hold" nodeType="withEffect">
                                  <p:stCondLst>
                                    <p:cond delay="0"/>
                                  </p:stCondLst>
                                  <p:childTnLst>
                                    <p:animScale>
                                      <p:cBhvr>
                                        <p:cTn id="62" dur="2000" fill="hold"/>
                                        <p:tgtEl>
                                          <p:spTgt spid="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Shape 167"/>
          <p:cNvSpPr txBox="1">
            <a:spLocks noGrp="1"/>
          </p:cNvSpPr>
          <p:nvPr>
            <p:ph type="title"/>
          </p:nvPr>
        </p:nvSpPr>
        <p:spPr>
          <a:xfrm>
            <a:off x="311701" y="1302276"/>
            <a:ext cx="8520599" cy="707399"/>
          </a:xfrm>
          <a:prstGeom prst="rect">
            <a:avLst/>
          </a:prstGeom>
        </p:spPr>
        <p:txBody>
          <a:bodyPr vert="horz" lIns="91425" tIns="91425" rIns="91425" bIns="91425" rtlCol="0" anchor="t" anchorCtr="0">
            <a:noAutofit/>
          </a:bodyPr>
          <a:lstStyle/>
          <a:p>
            <a:r>
              <a:rPr lang="en"/>
              <a:t>Welcome &amp; Introduction</a:t>
            </a:r>
          </a:p>
        </p:txBody>
      </p:sp>
      <p:sp>
        <p:nvSpPr>
          <p:cNvPr id="168" name="Shape 168"/>
          <p:cNvSpPr txBox="1">
            <a:spLocks noGrp="1"/>
          </p:cNvSpPr>
          <p:nvPr>
            <p:ph type="body" idx="1"/>
          </p:nvPr>
        </p:nvSpPr>
        <p:spPr>
          <a:xfrm>
            <a:off x="311702" y="2123575"/>
            <a:ext cx="7889324" cy="3302700"/>
          </a:xfrm>
          <a:prstGeom prst="rect">
            <a:avLst/>
          </a:prstGeom>
        </p:spPr>
        <p:txBody>
          <a:bodyPr vert="horz" lIns="91425" tIns="91425" rIns="91425" bIns="91425" rtlCol="0" anchor="t" anchorCtr="0">
            <a:noAutofit/>
          </a:bodyPr>
          <a:lstStyle/>
          <a:p>
            <a:r>
              <a:rPr lang="en" sz="3000" dirty="0"/>
              <a:t>Sign In</a:t>
            </a:r>
          </a:p>
          <a:p>
            <a:r>
              <a:rPr lang="en" sz="3000" dirty="0"/>
              <a:t>Please grab a cup of coffee &amp; introduce yourself</a:t>
            </a:r>
          </a:p>
          <a:p>
            <a:r>
              <a:rPr lang="en" sz="3000" dirty="0"/>
              <a:t>Network: CLIU Public</a:t>
            </a:r>
          </a:p>
          <a:p>
            <a:r>
              <a:rPr lang="en" sz="3000" dirty="0"/>
              <a:t>Wiki: </a:t>
            </a:r>
            <a:r>
              <a:rPr lang="en" sz="3000" u="sng" dirty="0">
                <a:solidFill>
                  <a:schemeClr val="hlink"/>
                </a:solidFill>
                <a:hlinkClick r:id="rId3"/>
              </a:rPr>
              <a:t>http://cliu21cng.wikispaces.com</a:t>
            </a:r>
            <a:r>
              <a:rPr lang="en" sz="3000" dirty="0"/>
              <a:t> </a:t>
            </a:r>
          </a:p>
        </p:txBody>
      </p:sp>
    </p:spTree>
    <p:extLst>
      <p:ext uri="{BB962C8B-B14F-4D97-AF65-F5344CB8AC3E}">
        <p14:creationId xmlns:p14="http://schemas.microsoft.com/office/powerpoint/2010/main" val="117579885"/>
      </p:ext>
    </p:extLst>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7115" t="7627" r="6628" b="4454"/>
          <a:stretch/>
        </p:blipFill>
        <p:spPr>
          <a:xfrm>
            <a:off x="230393" y="2657581"/>
            <a:ext cx="3824971" cy="3822923"/>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rotWithShape="1">
          <a:blip r:embed="rId4"/>
          <a:srcRect l="6957" t="9042" r="4990" b="7365"/>
          <a:stretch/>
        </p:blipFill>
        <p:spPr>
          <a:xfrm>
            <a:off x="4251126" y="2657580"/>
            <a:ext cx="3830673" cy="3822923"/>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a:xfrm>
            <a:off x="946404" y="365760"/>
            <a:ext cx="7269480" cy="1173890"/>
          </a:xfrm>
        </p:spPr>
        <p:txBody>
          <a:bodyPr>
            <a:normAutofit/>
          </a:bodyPr>
          <a:lstStyle/>
          <a:p>
            <a:r>
              <a:rPr lang="en-US" sz="3600" b="1" dirty="0" smtClean="0"/>
              <a:t>Getting to Know the DD Resources</a:t>
            </a:r>
            <a:endParaRPr lang="en-US" sz="3600" b="1" dirty="0"/>
          </a:p>
        </p:txBody>
      </p:sp>
      <p:sp>
        <p:nvSpPr>
          <p:cNvPr id="3" name="Content Placeholder 2"/>
          <p:cNvSpPr>
            <a:spLocks noGrp="1"/>
          </p:cNvSpPr>
          <p:nvPr>
            <p:ph idx="1"/>
          </p:nvPr>
        </p:nvSpPr>
        <p:spPr>
          <a:xfrm>
            <a:off x="832104" y="1836808"/>
            <a:ext cx="6446520" cy="858110"/>
          </a:xfrm>
        </p:spPr>
        <p:txBody>
          <a:bodyPr>
            <a:noAutofit/>
          </a:bodyPr>
          <a:lstStyle/>
          <a:p>
            <a:pPr marL="0" indent="0">
              <a:buNone/>
            </a:pPr>
            <a:r>
              <a:rPr lang="en-US" sz="1500" dirty="0" smtClean="0"/>
              <a:t>Content </a:t>
            </a:r>
            <a:r>
              <a:rPr lang="en-US" sz="1500" dirty="0"/>
              <a:t>Specific Questions at:</a:t>
            </a:r>
          </a:p>
          <a:p>
            <a:pPr lvl="1"/>
            <a:r>
              <a:rPr lang="en-US" sz="1350" dirty="0" smtClean="0"/>
              <a:t>System Level (District/School)</a:t>
            </a:r>
            <a:endParaRPr lang="en-US" sz="1350" dirty="0"/>
          </a:p>
          <a:p>
            <a:pPr lvl="1"/>
            <a:r>
              <a:rPr lang="en-US" sz="1350" dirty="0"/>
              <a:t>Teacher </a:t>
            </a:r>
            <a:r>
              <a:rPr lang="en-US" sz="1350" dirty="0" smtClean="0"/>
              <a:t>Level</a:t>
            </a:r>
            <a:endParaRPr lang="en-US" sz="1050" dirty="0"/>
          </a:p>
        </p:txBody>
      </p:sp>
      <p:sp>
        <p:nvSpPr>
          <p:cNvPr id="7" name="TextBox 6"/>
          <p:cNvSpPr txBox="1"/>
          <p:nvPr/>
        </p:nvSpPr>
        <p:spPr>
          <a:xfrm>
            <a:off x="650467" y="2902997"/>
            <a:ext cx="3930677" cy="1154162"/>
          </a:xfrm>
          <a:prstGeom prst="rect">
            <a:avLst/>
          </a:prstGeom>
          <a:noFill/>
        </p:spPr>
        <p:txBody>
          <a:bodyPr wrap="square" rtlCol="0">
            <a:spAutoFit/>
          </a:bodyPr>
          <a:lstStyle/>
          <a:p>
            <a:r>
              <a:rPr lang="en-US" sz="1500" dirty="0"/>
              <a:t>Organized 2 Ways:</a:t>
            </a:r>
          </a:p>
          <a:p>
            <a:pPr marL="742950" lvl="1" indent="-285750">
              <a:buClr>
                <a:schemeClr val="accent1"/>
              </a:buClr>
              <a:buFont typeface="Arial" panose="020B0604020202020204" pitchFamily="34" charset="0"/>
              <a:buChar char="•"/>
            </a:pPr>
            <a:r>
              <a:rPr lang="en-US" sz="1350" dirty="0">
                <a:solidFill>
                  <a:schemeClr val="tx1">
                    <a:lumMod val="85000"/>
                    <a:lumOff val="15000"/>
                  </a:schemeClr>
                </a:solidFill>
              </a:rPr>
              <a:t>CIAO (Curriculum, Instruction, Assessment, Organization</a:t>
            </a:r>
          </a:p>
          <a:p>
            <a:pPr marL="742950" lvl="1" indent="-285750">
              <a:buClr>
                <a:schemeClr val="accent1"/>
              </a:buClr>
              <a:buFont typeface="Arial" panose="020B0604020202020204" pitchFamily="34" charset="0"/>
              <a:buChar char="•"/>
            </a:pPr>
            <a:r>
              <a:rPr lang="en-US" sz="1350" dirty="0">
                <a:solidFill>
                  <a:schemeClr val="tx1">
                    <a:lumMod val="85000"/>
                    <a:lumOff val="15000"/>
                  </a:schemeClr>
                </a:solidFill>
              </a:rPr>
              <a:t>4 Domains (each question coded with O &amp; P domain)</a:t>
            </a:r>
          </a:p>
        </p:txBody>
      </p:sp>
      <p:pic>
        <p:nvPicPr>
          <p:cNvPr id="8" name="Picture 7"/>
          <p:cNvPicPr>
            <a:picLocks noChangeAspect="1"/>
          </p:cNvPicPr>
          <p:nvPr/>
        </p:nvPicPr>
        <p:blipFill>
          <a:blip r:embed="rId5"/>
          <a:stretch>
            <a:fillRect/>
          </a:stretch>
        </p:blipFill>
        <p:spPr>
          <a:xfrm>
            <a:off x="1594104" y="4053872"/>
            <a:ext cx="4991100" cy="2495550"/>
          </a:xfrm>
          <a:prstGeom prst="rect">
            <a:avLst/>
          </a:prstGeom>
          <a:ln>
            <a:noFill/>
          </a:ln>
          <a:effectLst>
            <a:outerShdw blurRad="292100" dist="139700" dir="2700000" algn="tl" rotWithShape="0">
              <a:srgbClr val="333333">
                <a:alpha val="65000"/>
              </a:srgbClr>
            </a:outerShdw>
          </a:effectLst>
        </p:spPr>
      </p:pic>
      <p:grpSp>
        <p:nvGrpSpPr>
          <p:cNvPr id="15" name="Group 14"/>
          <p:cNvGrpSpPr/>
          <p:nvPr/>
        </p:nvGrpSpPr>
        <p:grpSpPr>
          <a:xfrm>
            <a:off x="5245009" y="1043041"/>
            <a:ext cx="2836790" cy="2552098"/>
            <a:chOff x="3492864" y="1078609"/>
            <a:chExt cx="3418896" cy="2943683"/>
          </a:xfrm>
        </p:grpSpPr>
        <p:pic>
          <p:nvPicPr>
            <p:cNvPr id="13" name="Picture 12"/>
            <p:cNvPicPr>
              <a:picLocks noChangeAspect="1"/>
            </p:cNvPicPr>
            <p:nvPr/>
          </p:nvPicPr>
          <p:blipFill rotWithShape="1">
            <a:blip r:embed="rId3"/>
            <a:srcRect l="7115" t="7627" r="6628" b="4454"/>
            <a:stretch/>
          </p:blipFill>
          <p:spPr>
            <a:xfrm>
              <a:off x="4469874" y="1078609"/>
              <a:ext cx="2441886" cy="2440579"/>
            </a:xfrm>
            <a:prstGeom prst="rect">
              <a:avLst/>
            </a:prstGeom>
            <a:ln>
              <a:noFill/>
            </a:ln>
            <a:effectLst>
              <a:outerShdw blurRad="292100" dist="139700" dir="2700000" algn="tl" rotWithShape="0">
                <a:srgbClr val="333333">
                  <a:alpha val="65000"/>
                </a:srgbClr>
              </a:outerShdw>
            </a:effectLst>
          </p:spPr>
        </p:pic>
        <p:pic>
          <p:nvPicPr>
            <p:cNvPr id="14" name="Picture 13"/>
            <p:cNvPicPr>
              <a:picLocks noChangeAspect="1"/>
            </p:cNvPicPr>
            <p:nvPr/>
          </p:nvPicPr>
          <p:blipFill rotWithShape="1">
            <a:blip r:embed="rId4"/>
            <a:srcRect l="6957" t="9042" r="4990" b="7365"/>
            <a:stretch/>
          </p:blipFill>
          <p:spPr>
            <a:xfrm>
              <a:off x="3492864" y="1785886"/>
              <a:ext cx="2294403" cy="2236406"/>
            </a:xfrm>
            <a:prstGeom prst="rect">
              <a:avLst/>
            </a:prstGeom>
            <a:ln>
              <a:noFill/>
            </a:ln>
            <a:effectLst>
              <a:outerShdw blurRad="292100" dist="139700" dir="2700000" algn="tl" rotWithShape="0">
                <a:srgbClr val="333333">
                  <a:alpha val="65000"/>
                </a:srgbClr>
              </a:outerShdw>
            </a:effectLst>
          </p:spPr>
        </p:pic>
      </p:grpSp>
      <p:grpSp>
        <p:nvGrpSpPr>
          <p:cNvPr id="19" name="Group 18"/>
          <p:cNvGrpSpPr/>
          <p:nvPr/>
        </p:nvGrpSpPr>
        <p:grpSpPr>
          <a:xfrm>
            <a:off x="1209040" y="3945177"/>
            <a:ext cx="5123329" cy="884081"/>
            <a:chOff x="1371600" y="4037543"/>
            <a:chExt cx="5123329" cy="884081"/>
          </a:xfrm>
        </p:grpSpPr>
        <p:sp>
          <p:nvSpPr>
            <p:cNvPr id="17" name="Right Arrow 16"/>
            <p:cNvSpPr/>
            <p:nvPr/>
          </p:nvSpPr>
          <p:spPr>
            <a:xfrm rot="2319273">
              <a:off x="1371600" y="4037543"/>
              <a:ext cx="578223" cy="286241"/>
            </a:xfrm>
            <a:prstGeom prst="rightArrow">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4961965" y="4569041"/>
              <a:ext cx="1532964" cy="352583"/>
            </a:xfrm>
            <a:prstGeom prst="rect">
              <a:avLst/>
            </a:prstGeom>
            <a:noFill/>
            <a:ln w="57150">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 name="Group 27"/>
          <p:cNvGrpSpPr/>
          <p:nvPr/>
        </p:nvGrpSpPr>
        <p:grpSpPr>
          <a:xfrm>
            <a:off x="2800738" y="4622486"/>
            <a:ext cx="1487607" cy="1970000"/>
            <a:chOff x="2963298" y="4714852"/>
            <a:chExt cx="1487607" cy="1970000"/>
          </a:xfrm>
        </p:grpSpPr>
        <p:sp>
          <p:nvSpPr>
            <p:cNvPr id="24" name="Oval 23"/>
            <p:cNvSpPr/>
            <p:nvPr/>
          </p:nvSpPr>
          <p:spPr>
            <a:xfrm>
              <a:off x="3271520" y="4714852"/>
              <a:ext cx="399558" cy="206772"/>
            </a:xfrm>
            <a:prstGeom prst="ellipse">
              <a:avLst/>
            </a:prstGeom>
            <a:noFill/>
            <a:ln w="38100">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2963298" y="5211194"/>
              <a:ext cx="501261" cy="258723"/>
            </a:xfrm>
            <a:prstGeom prst="ellipse">
              <a:avLst/>
            </a:prstGeom>
            <a:noFill/>
            <a:ln w="38100">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4051347" y="6055972"/>
              <a:ext cx="399558" cy="206772"/>
            </a:xfrm>
            <a:prstGeom prst="ellipse">
              <a:avLst/>
            </a:prstGeom>
            <a:noFill/>
            <a:ln w="38100">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3397550" y="6421120"/>
              <a:ext cx="493730" cy="263732"/>
            </a:xfrm>
            <a:prstGeom prst="ellipse">
              <a:avLst/>
            </a:prstGeom>
            <a:noFill/>
            <a:ln w="38100">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7778227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par>
                                <p:cTn id="20" presetID="1"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xit" presetSubtype="0" fill="hold" nodeType="withEffect">
                                  <p:stCondLst>
                                    <p:cond delay="0"/>
                                  </p:stCondLst>
                                  <p:childTnLst>
                                    <p:animEffect transition="out" filter="fade">
                                      <p:cBhvr>
                                        <p:cTn id="28" dur="500"/>
                                        <p:tgtEl>
                                          <p:spTgt spid="4"/>
                                        </p:tgtEl>
                                      </p:cBhvr>
                                    </p:animEffect>
                                    <p:set>
                                      <p:cBhvr>
                                        <p:cTn id="29" dur="1" fill="hold">
                                          <p:stCondLst>
                                            <p:cond delay="499"/>
                                          </p:stCondLst>
                                        </p:cTn>
                                        <p:tgtEl>
                                          <p:spTgt spid="4"/>
                                        </p:tgtEl>
                                        <p:attrNameLst>
                                          <p:attrName>style.visibility</p:attrName>
                                        </p:attrNameLst>
                                      </p:cBhvr>
                                      <p:to>
                                        <p:strVal val="hidden"/>
                                      </p:to>
                                    </p:set>
                                  </p:childTnLst>
                                </p:cTn>
                              </p:par>
                              <p:par>
                                <p:cTn id="30" presetID="10" presetClass="exit" presetSubtype="0" fill="hold" nodeType="withEffect">
                                  <p:stCondLst>
                                    <p:cond delay="0"/>
                                  </p:stCondLst>
                                  <p:childTnLst>
                                    <p:animEffect transition="out" filter="fade">
                                      <p:cBhvr>
                                        <p:cTn id="31" dur="500"/>
                                        <p:tgtEl>
                                          <p:spTgt spid="5"/>
                                        </p:tgtEl>
                                      </p:cBhvr>
                                    </p:animEffect>
                                    <p:set>
                                      <p:cBhvr>
                                        <p:cTn id="32" dur="1" fill="hold">
                                          <p:stCondLst>
                                            <p:cond delay="499"/>
                                          </p:stCondLst>
                                        </p:cTn>
                                        <p:tgtEl>
                                          <p:spTgt spid="5"/>
                                        </p:tgtEl>
                                        <p:attrNameLst>
                                          <p:attrName>style.visibility</p:attrName>
                                        </p:attrNameLst>
                                      </p:cBhvr>
                                      <p:to>
                                        <p:strVal val="hidden"/>
                                      </p:to>
                                    </p:set>
                                  </p:childTnLst>
                                </p:cTn>
                              </p:par>
                              <p:par>
                                <p:cTn id="33" presetID="10" presetClass="entr" presetSubtype="0"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par>
                                <p:cTn id="36" presetID="1" presetClass="entr" presetSubtype="0" fill="hold" nodeType="withEffect">
                                  <p:stCondLst>
                                    <p:cond delay="0"/>
                                  </p:stCondLst>
                                  <p:childTnLst>
                                    <p:set>
                                      <p:cBhvr>
                                        <p:cTn id="37" dur="1" fill="hold">
                                          <p:stCondLst>
                                            <p:cond delay="0"/>
                                          </p:stCondLst>
                                        </p:cTn>
                                        <p:tgtEl>
                                          <p:spTgt spid="8"/>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xEl>
                                              <p:pRg st="1" end="1"/>
                                            </p:txEl>
                                          </p:spTgt>
                                        </p:tgtEl>
                                        <p:attrNameLst>
                                          <p:attrName>style.visibility</p:attrName>
                                        </p:attrNameLst>
                                      </p:cBhvr>
                                      <p:to>
                                        <p:strVal val="visible"/>
                                      </p:to>
                                    </p:set>
                                    <p:animEffect transition="in" filter="fade">
                                      <p:cBhvr>
                                        <p:cTn id="42" dur="500"/>
                                        <p:tgtEl>
                                          <p:spTgt spid="7">
                                            <p:txEl>
                                              <p:pRg st="1" end="1"/>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7">
                                            <p:txEl>
                                              <p:pRg st="2" end="2"/>
                                            </p:txEl>
                                          </p:spTgt>
                                        </p:tgtEl>
                                        <p:attrNameLst>
                                          <p:attrName>style.visibility</p:attrName>
                                        </p:attrNameLst>
                                      </p:cBhvr>
                                      <p:to>
                                        <p:strVal val="visible"/>
                                      </p:to>
                                    </p:set>
                                    <p:animEffect transition="in" filter="fade">
                                      <p:cBhvr>
                                        <p:cTn id="50" dur="500"/>
                                        <p:tgtEl>
                                          <p:spTgt spid="7">
                                            <p:txEl>
                                              <p:pRg st="2" end="2"/>
                                            </p:txEl>
                                          </p:spTgt>
                                        </p:tgtEl>
                                      </p:cBhvr>
                                    </p:animEffect>
                                  </p:childTnLst>
                                </p:cTn>
                              </p:par>
                              <p:par>
                                <p:cTn id="51" presetID="10" presetClass="exit" presetSubtype="0" fill="hold" nodeType="withEffect">
                                  <p:stCondLst>
                                    <p:cond delay="0"/>
                                  </p:stCondLst>
                                  <p:childTnLst>
                                    <p:animEffect transition="out" filter="fade">
                                      <p:cBhvr>
                                        <p:cTn id="52" dur="500"/>
                                        <p:tgtEl>
                                          <p:spTgt spid="19"/>
                                        </p:tgtEl>
                                      </p:cBhvr>
                                    </p:animEffect>
                                    <p:set>
                                      <p:cBhvr>
                                        <p:cTn id="53" dur="1" fill="hold">
                                          <p:stCondLst>
                                            <p:cond delay="499"/>
                                          </p:stCondLst>
                                        </p:cTn>
                                        <p:tgtEl>
                                          <p:spTgt spid="19"/>
                                        </p:tgtEl>
                                        <p:attrNameLst>
                                          <p:attrName>style.visibility</p:attrName>
                                        </p:attrNameLst>
                                      </p:cBhvr>
                                      <p:to>
                                        <p:strVal val="hidden"/>
                                      </p:to>
                                    </p:set>
                                  </p:childTnLst>
                                </p:cTn>
                              </p:par>
                              <p:par>
                                <p:cTn id="54" presetID="10" presetClass="entr" presetSubtype="0" fill="hold"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3200" dirty="0"/>
              <a:t>Over-Arching Questions to Guide the Process of Using Data Effectively</a:t>
            </a:r>
          </a:p>
        </p:txBody>
      </p:sp>
      <p:sp>
        <p:nvSpPr>
          <p:cNvPr id="8" name="Content Placeholder 7"/>
          <p:cNvSpPr>
            <a:spLocks noGrp="1"/>
          </p:cNvSpPr>
          <p:nvPr>
            <p:ph sz="half" idx="1"/>
          </p:nvPr>
        </p:nvSpPr>
        <p:spPr>
          <a:xfrm>
            <a:off x="946404" y="1828802"/>
            <a:ext cx="3360420" cy="2257528"/>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marL="0" indent="0">
              <a:buNone/>
            </a:pPr>
            <a:r>
              <a:rPr lang="en-US" sz="2400" b="1" dirty="0" smtClean="0"/>
              <a:t>CIAO</a:t>
            </a:r>
          </a:p>
          <a:p>
            <a:pPr lvl="1"/>
            <a:r>
              <a:rPr lang="en-US" dirty="0"/>
              <a:t>Curriculum</a:t>
            </a:r>
          </a:p>
          <a:p>
            <a:pPr lvl="1"/>
            <a:r>
              <a:rPr lang="en-US" dirty="0"/>
              <a:t>Instruction</a:t>
            </a:r>
          </a:p>
          <a:p>
            <a:pPr lvl="1"/>
            <a:r>
              <a:rPr lang="en-US" dirty="0"/>
              <a:t>Assessment </a:t>
            </a:r>
          </a:p>
          <a:p>
            <a:pPr lvl="1"/>
            <a:r>
              <a:rPr lang="en-US" dirty="0" smtClean="0"/>
              <a:t>Organization</a:t>
            </a:r>
            <a:endParaRPr lang="en-US" dirty="0"/>
          </a:p>
        </p:txBody>
      </p:sp>
      <p:sp>
        <p:nvSpPr>
          <p:cNvPr id="9" name="Content Placeholder 8"/>
          <p:cNvSpPr>
            <a:spLocks noGrp="1"/>
          </p:cNvSpPr>
          <p:nvPr>
            <p:ph sz="half" idx="2"/>
          </p:nvPr>
        </p:nvSpPr>
        <p:spPr>
          <a:xfrm>
            <a:off x="4594860" y="1828801"/>
            <a:ext cx="3360420" cy="2257529"/>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marL="0" indent="0">
              <a:buNone/>
            </a:pPr>
            <a:r>
              <a:rPr lang="en-US" sz="2000" b="1" dirty="0" smtClean="0"/>
              <a:t>Domains of Observation &amp; Practice Rubric</a:t>
            </a:r>
          </a:p>
          <a:p>
            <a:pPr lvl="1"/>
            <a:r>
              <a:rPr lang="en-US" dirty="0" smtClean="0"/>
              <a:t>Planning </a:t>
            </a:r>
            <a:r>
              <a:rPr lang="en-US" dirty="0"/>
              <a:t>and Preparation</a:t>
            </a:r>
          </a:p>
          <a:p>
            <a:pPr lvl="1"/>
            <a:r>
              <a:rPr lang="en-US" dirty="0"/>
              <a:t>Classroom Environment</a:t>
            </a:r>
          </a:p>
          <a:p>
            <a:pPr lvl="1"/>
            <a:r>
              <a:rPr lang="en-US" dirty="0"/>
              <a:t>Instruction</a:t>
            </a:r>
          </a:p>
          <a:p>
            <a:pPr lvl="1"/>
            <a:r>
              <a:rPr lang="en-US" dirty="0"/>
              <a:t>Professional Responsibilities</a:t>
            </a:r>
          </a:p>
          <a:p>
            <a:endParaRPr lang="en-US" dirty="0"/>
          </a:p>
        </p:txBody>
      </p:sp>
      <p:sp>
        <p:nvSpPr>
          <p:cNvPr id="10" name="TextBox 9"/>
          <p:cNvSpPr txBox="1"/>
          <p:nvPr/>
        </p:nvSpPr>
        <p:spPr>
          <a:xfrm>
            <a:off x="908360" y="4572151"/>
            <a:ext cx="7046920" cy="1708160"/>
          </a:xfrm>
          <a:prstGeom prst="rect">
            <a:avLst/>
          </a:prstGeom>
          <a:noFill/>
        </p:spPr>
        <p:txBody>
          <a:bodyPr wrap="square" rtlCol="0">
            <a:spAutoFit/>
          </a:bodyPr>
          <a:lstStyle/>
          <a:p>
            <a:r>
              <a:rPr lang="en-US" sz="2100" dirty="0"/>
              <a:t>Each of these categories provide a framework for digging more deeply into the WHY!</a:t>
            </a:r>
          </a:p>
          <a:p>
            <a:endParaRPr lang="en-US" sz="2100" i="1" dirty="0"/>
          </a:p>
          <a:p>
            <a:r>
              <a:rPr lang="en-US" sz="2100" i="1" dirty="0"/>
              <a:t>The Digging Deeper documents organize questions that probe into CIAO and cross-link to Domains!</a:t>
            </a:r>
          </a:p>
        </p:txBody>
      </p:sp>
    </p:spTree>
    <p:extLst>
      <p:ext uri="{BB962C8B-B14F-4D97-AF65-F5344CB8AC3E}">
        <p14:creationId xmlns:p14="http://schemas.microsoft.com/office/powerpoint/2010/main" val="364213384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46404" y="365760"/>
            <a:ext cx="7269480" cy="909125"/>
          </a:xfrm>
        </p:spPr>
        <p:txBody>
          <a:bodyPr>
            <a:normAutofit/>
          </a:bodyPr>
          <a:lstStyle/>
          <a:p>
            <a:r>
              <a:rPr lang="en-US" sz="3600" dirty="0" smtClean="0"/>
              <a:t>The Variables of Root Cause…</a:t>
            </a:r>
            <a:endParaRPr lang="en-US" sz="3600" dirty="0"/>
          </a:p>
        </p:txBody>
      </p:sp>
      <p:sp>
        <p:nvSpPr>
          <p:cNvPr id="6" name="Content Placeholder 5"/>
          <p:cNvSpPr>
            <a:spLocks noGrp="1"/>
          </p:cNvSpPr>
          <p:nvPr>
            <p:ph idx="1"/>
          </p:nvPr>
        </p:nvSpPr>
        <p:spPr>
          <a:xfrm>
            <a:off x="792011" y="1702617"/>
            <a:ext cx="6446520" cy="4351337"/>
          </a:xfrm>
        </p:spPr>
        <p:txBody>
          <a:bodyPr/>
          <a:lstStyle/>
          <a:p>
            <a:pPr marL="0" indent="0">
              <a:buNone/>
            </a:pPr>
            <a:r>
              <a:rPr lang="en-US" dirty="0" smtClean="0"/>
              <a:t>Is the identified problem/issue in the area(s) of:</a:t>
            </a:r>
          </a:p>
          <a:p>
            <a:pPr lvl="1"/>
            <a:r>
              <a:rPr lang="en-US" dirty="0" smtClean="0"/>
              <a:t>Curriculum?</a:t>
            </a:r>
          </a:p>
          <a:p>
            <a:pPr lvl="1"/>
            <a:r>
              <a:rPr lang="en-US" dirty="0" smtClean="0"/>
              <a:t>Planning and Preparation?</a:t>
            </a:r>
          </a:p>
          <a:p>
            <a:pPr lvl="1"/>
            <a:r>
              <a:rPr lang="en-US" dirty="0" smtClean="0"/>
              <a:t>Instruction?</a:t>
            </a:r>
          </a:p>
          <a:p>
            <a:pPr lvl="1"/>
            <a:r>
              <a:rPr lang="en-US" dirty="0" smtClean="0"/>
              <a:t>Classroom Environment?</a:t>
            </a:r>
          </a:p>
          <a:p>
            <a:pPr lvl="1"/>
            <a:r>
              <a:rPr lang="en-US" dirty="0" smtClean="0"/>
              <a:t>Assessment?</a:t>
            </a:r>
          </a:p>
          <a:p>
            <a:pPr lvl="1"/>
            <a:r>
              <a:rPr lang="en-US" dirty="0" smtClean="0"/>
              <a:t>Organization?</a:t>
            </a:r>
          </a:p>
          <a:p>
            <a:pPr lvl="1"/>
            <a:r>
              <a:rPr lang="en-US" dirty="0" smtClean="0"/>
              <a:t>Professional Responsibilities?</a:t>
            </a:r>
            <a:endParaRPr lang="en-US" dirty="0"/>
          </a:p>
        </p:txBody>
      </p:sp>
      <p:sp>
        <p:nvSpPr>
          <p:cNvPr id="2" name="TextBox 1"/>
          <p:cNvSpPr txBox="1"/>
          <p:nvPr/>
        </p:nvSpPr>
        <p:spPr>
          <a:xfrm>
            <a:off x="1333265" y="4510454"/>
            <a:ext cx="5905266" cy="1328023"/>
          </a:xfrm>
          <a:prstGeom prst="roundRect">
            <a:avLst/>
          </a:prstGeom>
          <a:effectLst>
            <a:outerShdw blurRad="50800" dist="38100" dir="16200000" rotWithShape="0">
              <a:prstClr val="black">
                <a:alpha val="40000"/>
              </a:prstClr>
            </a:outerShdw>
            <a:reflection blurRad="6350" stA="27000" endPos="35000" dir="5400000" sy="-100000" algn="bl" rotWithShape="0"/>
          </a:effectLst>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en-US" sz="2400" dirty="0"/>
              <a:t>Facilitates structured </a:t>
            </a:r>
            <a:r>
              <a:rPr lang="en-US" sz="2400" dirty="0" smtClean="0"/>
              <a:t>process of digging deeper vs</a:t>
            </a:r>
            <a:r>
              <a:rPr lang="en-US" sz="2400" dirty="0"/>
              <a:t>. random guesses at what might be the root cause!</a:t>
            </a:r>
          </a:p>
        </p:txBody>
      </p:sp>
    </p:spTree>
    <p:extLst>
      <p:ext uri="{BB962C8B-B14F-4D97-AF65-F5344CB8AC3E}">
        <p14:creationId xmlns:p14="http://schemas.microsoft.com/office/powerpoint/2010/main" val="341163286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208" y="119743"/>
            <a:ext cx="7809672" cy="1143204"/>
          </a:xfrm>
        </p:spPr>
        <p:txBody>
          <a:bodyPr>
            <a:normAutofit/>
          </a:bodyPr>
          <a:lstStyle/>
          <a:p>
            <a:r>
              <a:rPr lang="en-US" sz="2800" dirty="0" smtClean="0"/>
              <a:t>Digging Deeper Questions Also Link to Bernhardt’s Multiple Measures!</a:t>
            </a:r>
            <a:endParaRPr lang="en-US" sz="2800" dirty="0"/>
          </a:p>
        </p:txBody>
      </p:sp>
      <p:pic>
        <p:nvPicPr>
          <p:cNvPr id="4" name="Snagit_PPT9F3F"/>
          <p:cNvPicPr>
            <a:picLocks noGrp="1" noChangeAspect="1"/>
          </p:cNvPicPr>
          <p:nvPr>
            <p:ph idx="1"/>
          </p:nvPr>
        </p:nvPicPr>
        <p:blipFill rotWithShape="1">
          <a:blip r:embed="rId3">
            <a:extLst>
              <a:ext uri="{28A0092B-C50C-407E-A947-70E740481C1C}">
                <a14:useLocalDpi xmlns:a14="http://schemas.microsoft.com/office/drawing/2010/main" val="0"/>
              </a:ext>
            </a:extLst>
          </a:blip>
          <a:srcRect l="478" t="1468" r="4263"/>
          <a:stretch/>
        </p:blipFill>
        <p:spPr>
          <a:xfrm>
            <a:off x="2155998" y="1485900"/>
            <a:ext cx="4440746" cy="5214154"/>
          </a:xfrm>
        </p:spPr>
      </p:pic>
    </p:spTree>
    <p:extLst>
      <p:ext uri="{BB962C8B-B14F-4D97-AF65-F5344CB8AC3E}">
        <p14:creationId xmlns:p14="http://schemas.microsoft.com/office/powerpoint/2010/main" val="10110700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0" y="629921"/>
            <a:ext cx="7743825" cy="1086442"/>
          </a:xfrm>
        </p:spPr>
        <p:txBody>
          <a:bodyPr>
            <a:normAutofit fontScale="90000"/>
          </a:bodyPr>
          <a:lstStyle/>
          <a:p>
            <a:r>
              <a:rPr lang="en-US" sz="4400" b="1" dirty="0"/>
              <a:t>How to Use </a:t>
            </a:r>
            <a:r>
              <a:rPr lang="en-US" sz="4400" b="1" i="1" dirty="0"/>
              <a:t>Digging Deeper into Content Areas</a:t>
            </a:r>
            <a:r>
              <a:rPr lang="en-US" dirty="0" smtClean="0"/>
              <a:t/>
            </a:r>
            <a:br>
              <a:rPr lang="en-US" dirty="0" smtClean="0"/>
            </a:br>
            <a:endParaRPr lang="en-US" sz="1575" b="1" dirty="0"/>
          </a:p>
        </p:txBody>
      </p:sp>
      <p:sp>
        <p:nvSpPr>
          <p:cNvPr id="6" name="Content Placeholder 5"/>
          <p:cNvSpPr>
            <a:spLocks noGrp="1"/>
          </p:cNvSpPr>
          <p:nvPr>
            <p:ph sz="half" idx="1"/>
          </p:nvPr>
        </p:nvSpPr>
        <p:spPr>
          <a:xfrm>
            <a:off x="271463" y="1885951"/>
            <a:ext cx="7093420" cy="4094561"/>
          </a:xfrm>
        </p:spPr>
        <p:txBody>
          <a:bodyPr>
            <a:normAutofit/>
          </a:bodyPr>
          <a:lstStyle/>
          <a:p>
            <a:r>
              <a:rPr lang="en-US" dirty="0" smtClean="0"/>
              <a:t>Emphasize use of COMPREHENSIVE version </a:t>
            </a:r>
            <a:r>
              <a:rPr lang="en-US" sz="1500" dirty="0"/>
              <a:t>(</a:t>
            </a:r>
            <a:r>
              <a:rPr lang="en-US" sz="1500" i="1" dirty="0"/>
              <a:t>Two Versions: </a:t>
            </a:r>
            <a:r>
              <a:rPr lang="en-US" sz="1500" b="1" u="sng" dirty="0"/>
              <a:t>Comprehensive</a:t>
            </a:r>
            <a:r>
              <a:rPr lang="en-US" sz="1500" u="sng" dirty="0"/>
              <a:t> </a:t>
            </a:r>
            <a:r>
              <a:rPr lang="en-US" sz="1500" dirty="0"/>
              <a:t>and</a:t>
            </a:r>
            <a:r>
              <a:rPr lang="en-US" sz="1500" i="1" dirty="0"/>
              <a:t> </a:t>
            </a:r>
            <a:r>
              <a:rPr lang="en-US" sz="1500" b="1" dirty="0"/>
              <a:t>Consolidated)</a:t>
            </a:r>
            <a:endParaRPr lang="en-US" sz="1500" dirty="0"/>
          </a:p>
          <a:p>
            <a:pPr lvl="1"/>
            <a:r>
              <a:rPr lang="en-US" dirty="0" smtClean="0"/>
              <a:t>More detail, more probing questions available to extend conversation</a:t>
            </a:r>
          </a:p>
          <a:p>
            <a:r>
              <a:rPr lang="en-US" dirty="0" smtClean="0"/>
              <a:t>Requires discussion– not yes/no responses!</a:t>
            </a:r>
          </a:p>
          <a:p>
            <a:pPr lvl="1"/>
            <a:r>
              <a:rPr lang="en-US" dirty="0" smtClean="0"/>
              <a:t>Does evidence exist? </a:t>
            </a:r>
          </a:p>
          <a:p>
            <a:pPr lvl="2"/>
            <a:r>
              <a:rPr lang="en-US" dirty="0" smtClean="0"/>
              <a:t>If not, practice may not be in place.</a:t>
            </a:r>
          </a:p>
          <a:p>
            <a:pPr lvl="2"/>
            <a:r>
              <a:rPr lang="en-US" dirty="0" smtClean="0"/>
              <a:t>If yes, is it consistent and pervasive?</a:t>
            </a:r>
          </a:p>
          <a:p>
            <a:r>
              <a:rPr lang="en-US" dirty="0" smtClean="0"/>
              <a:t>NOT to be used as a checklist- entry points dependent on LEA context</a:t>
            </a:r>
          </a:p>
          <a:p>
            <a:pPr lvl="1"/>
            <a:r>
              <a:rPr lang="en-US" dirty="0" smtClean="0"/>
              <a:t>Data should lead to decisions about where to start, i.e., priority questions to start the digging deeper/root cause analysis.</a:t>
            </a:r>
          </a:p>
          <a:p>
            <a:pPr lvl="1"/>
            <a:r>
              <a:rPr lang="en-US" dirty="0" smtClean="0"/>
              <a:t>Numbers within sections not intended to specify an order!</a:t>
            </a:r>
          </a:p>
        </p:txBody>
      </p:sp>
      <p:grpSp>
        <p:nvGrpSpPr>
          <p:cNvPr id="5" name="Group 4"/>
          <p:cNvGrpSpPr/>
          <p:nvPr/>
        </p:nvGrpSpPr>
        <p:grpSpPr>
          <a:xfrm>
            <a:off x="5256057" y="2872781"/>
            <a:ext cx="3431695" cy="1192530"/>
            <a:chOff x="5408457" y="2740701"/>
            <a:chExt cx="3431695" cy="1192530"/>
          </a:xfrm>
        </p:grpSpPr>
        <p:pic>
          <p:nvPicPr>
            <p:cNvPr id="3" name="Picture 2"/>
            <p:cNvPicPr>
              <a:picLocks noChangeAspect="1"/>
            </p:cNvPicPr>
            <p:nvPr/>
          </p:nvPicPr>
          <p:blipFill>
            <a:blip r:embed="rId3"/>
            <a:stretch>
              <a:fillRect/>
            </a:stretch>
          </p:blipFill>
          <p:spPr>
            <a:xfrm>
              <a:off x="5408457" y="2740701"/>
              <a:ext cx="3431695" cy="1192530"/>
            </a:xfrm>
            <a:prstGeom prst="rect">
              <a:avLst/>
            </a:prstGeom>
            <a:ln>
              <a:noFill/>
            </a:ln>
            <a:effectLst>
              <a:outerShdw blurRad="292100" dist="139700" dir="2700000" algn="tl" rotWithShape="0">
                <a:srgbClr val="333333">
                  <a:alpha val="65000"/>
                </a:srgbClr>
              </a:outerShdw>
            </a:effectLst>
          </p:spPr>
        </p:pic>
        <p:sp>
          <p:nvSpPr>
            <p:cNvPr id="4" name="Rectangle 3"/>
            <p:cNvSpPr/>
            <p:nvPr/>
          </p:nvSpPr>
          <p:spPr>
            <a:xfrm>
              <a:off x="7364883" y="3703320"/>
              <a:ext cx="1475269" cy="229911"/>
            </a:xfrm>
            <a:prstGeom prst="rect">
              <a:avLst/>
            </a:prstGeom>
            <a:noFill/>
            <a:ln w="38100">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0328852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548" y="365760"/>
            <a:ext cx="7508530" cy="568960"/>
          </a:xfrm>
        </p:spPr>
        <p:txBody>
          <a:bodyPr>
            <a:noAutofit/>
          </a:bodyPr>
          <a:lstStyle/>
          <a:p>
            <a:r>
              <a:rPr lang="en-US" dirty="0" smtClean="0"/>
              <a:t>Where to Start: Entry Points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14188089"/>
              </p:ext>
            </p:extLst>
          </p:nvPr>
        </p:nvGraphicFramePr>
        <p:xfrm>
          <a:off x="642548" y="1764912"/>
          <a:ext cx="7508530" cy="4152562"/>
        </p:xfrm>
        <a:graphic>
          <a:graphicData uri="http://schemas.openxmlformats.org/drawingml/2006/table">
            <a:tbl>
              <a:tblPr firstRow="1" bandRow="1">
                <a:tableStyleId>{00A15C55-8517-42AA-B614-E9B94910E393}</a:tableStyleId>
              </a:tblPr>
              <a:tblGrid>
                <a:gridCol w="3754265"/>
                <a:gridCol w="3754265"/>
              </a:tblGrid>
              <a:tr h="1026530">
                <a:tc>
                  <a:txBody>
                    <a:bodyPr/>
                    <a:lstStyle/>
                    <a:p>
                      <a:r>
                        <a:rPr lang="en-US" sz="2000" dirty="0" smtClean="0"/>
                        <a:t>Data Says….</a:t>
                      </a:r>
                    </a:p>
                    <a:p>
                      <a:r>
                        <a:rPr lang="en-US" sz="2000" dirty="0" smtClean="0"/>
                        <a:t>Information Tells Us…</a:t>
                      </a:r>
                      <a:endParaRPr lang="en-US" sz="2000" dirty="0"/>
                    </a:p>
                  </a:txBody>
                  <a:tcPr marL="68580" marR="68580" marT="34290" marB="34290"/>
                </a:tc>
                <a:tc>
                  <a:txBody>
                    <a:bodyPr/>
                    <a:lstStyle/>
                    <a:p>
                      <a:r>
                        <a:rPr lang="en-US" sz="2000" dirty="0" smtClean="0"/>
                        <a:t>Suggested Entry Points</a:t>
                      </a:r>
                    </a:p>
                    <a:p>
                      <a:r>
                        <a:rPr lang="en-US" sz="2000" dirty="0" smtClean="0"/>
                        <a:t>Focus</a:t>
                      </a:r>
                      <a:r>
                        <a:rPr lang="en-US" sz="2000" baseline="0" dirty="0" smtClean="0"/>
                        <a:t> On:</a:t>
                      </a:r>
                      <a:endParaRPr lang="en-US" sz="2000" dirty="0"/>
                    </a:p>
                  </a:txBody>
                  <a:tcPr marL="68580" marR="68580" marT="34290" marB="34290"/>
                </a:tc>
              </a:tr>
              <a:tr h="781508">
                <a:tc>
                  <a:txBody>
                    <a:bodyPr/>
                    <a:lstStyle/>
                    <a:p>
                      <a:r>
                        <a:rPr lang="en-US" sz="1200" dirty="0" smtClean="0"/>
                        <a:t>Low Achievement/Low Growth (historical pattern) in a specific grade leve</a:t>
                      </a:r>
                      <a:r>
                        <a:rPr lang="en-US" sz="1200" baseline="0" dirty="0" smtClean="0"/>
                        <a:t>l at building level</a:t>
                      </a:r>
                      <a:endParaRPr lang="en-US" sz="1200" dirty="0"/>
                    </a:p>
                  </a:txBody>
                  <a:tcPr marL="68580" marR="68580" marT="34290" marB="34290"/>
                </a:tc>
                <a:tc>
                  <a:txBody>
                    <a:bodyPr/>
                    <a:lstStyle/>
                    <a:p>
                      <a:r>
                        <a:rPr lang="en-US" sz="1200" dirty="0" smtClean="0"/>
                        <a:t>Big Idea questions in C,</a:t>
                      </a:r>
                      <a:r>
                        <a:rPr lang="en-US" sz="1200" baseline="0" dirty="0" smtClean="0"/>
                        <a:t> I, A, O (curriculum alignment, clarity of instructional targets, use of allocated time)</a:t>
                      </a:r>
                      <a:endParaRPr lang="en-US" sz="1200" dirty="0"/>
                    </a:p>
                  </a:txBody>
                  <a:tcPr marL="68580" marR="68580" marT="34290" marB="34290"/>
                </a:tc>
              </a:tr>
              <a:tr h="781508">
                <a:tc>
                  <a:txBody>
                    <a:bodyPr/>
                    <a:lstStyle/>
                    <a:p>
                      <a:r>
                        <a:rPr lang="en-US" sz="1200" dirty="0" smtClean="0"/>
                        <a:t>Historically underperforming students are not growing; achievement</a:t>
                      </a:r>
                      <a:r>
                        <a:rPr lang="en-US" sz="1200" baseline="0" dirty="0" smtClean="0"/>
                        <a:t> is below proficiency level</a:t>
                      </a:r>
                      <a:endParaRPr lang="en-US" sz="1200" dirty="0"/>
                    </a:p>
                  </a:txBody>
                  <a:tcPr marL="68580" marR="68580" marT="34290" marB="34290"/>
                </a:tc>
                <a:tc>
                  <a:txBody>
                    <a:bodyPr/>
                    <a:lstStyle/>
                    <a:p>
                      <a:r>
                        <a:rPr lang="en-US" sz="1200" baseline="0" dirty="0" smtClean="0"/>
                        <a:t>Differentiation of Instruction; access to curriculum &amp; instruction; universal screening questions</a:t>
                      </a:r>
                    </a:p>
                  </a:txBody>
                  <a:tcPr marL="68580" marR="68580" marT="34290" marB="34290"/>
                </a:tc>
              </a:tr>
              <a:tr h="781508">
                <a:tc>
                  <a:txBody>
                    <a:bodyPr/>
                    <a:lstStyle/>
                    <a:p>
                      <a:r>
                        <a:rPr lang="en-US" sz="1200" dirty="0" smtClean="0"/>
                        <a:t>Similar patterns seen across all  buildings in a specific grade levels within a district </a:t>
                      </a:r>
                      <a:endParaRPr lang="en-US" sz="1200" dirty="0"/>
                    </a:p>
                  </a:txBody>
                  <a:tcPr marL="68580" marR="68580" marT="34290" marB="34290"/>
                </a:tc>
                <a:tc>
                  <a:txBody>
                    <a:bodyPr/>
                    <a:lstStyle/>
                    <a:p>
                      <a:r>
                        <a:rPr lang="en-US" sz="1200" dirty="0" smtClean="0"/>
                        <a:t>System level questions re: curriculum</a:t>
                      </a:r>
                      <a:r>
                        <a:rPr lang="en-US" sz="1200" baseline="0" dirty="0" smtClean="0"/>
                        <a:t> alignment, allocated time in master schedules, MTSS structures within an LEA</a:t>
                      </a:r>
                      <a:endParaRPr lang="en-US" sz="1200" dirty="0"/>
                    </a:p>
                  </a:txBody>
                  <a:tcPr marL="68580" marR="68580" marT="34290" marB="34290"/>
                </a:tc>
              </a:tr>
              <a:tr h="781508">
                <a:tc>
                  <a:txBody>
                    <a:bodyPr/>
                    <a:lstStyle/>
                    <a:p>
                      <a:r>
                        <a:rPr lang="en-US" sz="1200" dirty="0" smtClean="0"/>
                        <a:t>Higher</a:t>
                      </a:r>
                      <a:r>
                        <a:rPr lang="en-US" sz="1200" baseline="0" dirty="0" smtClean="0"/>
                        <a:t> achieving students are “slipping” (PVAAS Diagnostic report/4</a:t>
                      </a:r>
                      <a:r>
                        <a:rPr lang="en-US" sz="1200" baseline="30000" dirty="0" smtClean="0"/>
                        <a:t>th</a:t>
                      </a:r>
                      <a:r>
                        <a:rPr lang="en-US" sz="1200" baseline="0" dirty="0" smtClean="0"/>
                        <a:t> &amp; 5</a:t>
                      </a:r>
                      <a:r>
                        <a:rPr lang="en-US" sz="1200" baseline="30000" dirty="0" smtClean="0"/>
                        <a:t>th</a:t>
                      </a:r>
                      <a:r>
                        <a:rPr lang="en-US" sz="1200" baseline="0" dirty="0" smtClean="0"/>
                        <a:t> quintile students)</a:t>
                      </a:r>
                      <a:endParaRPr lang="en-US" sz="1200" dirty="0"/>
                    </a:p>
                  </a:txBody>
                  <a:tcPr marL="68580" marR="68580" marT="34290" marB="34290"/>
                </a:tc>
                <a:tc>
                  <a:txBody>
                    <a:bodyPr/>
                    <a:lstStyle/>
                    <a:p>
                      <a:r>
                        <a:rPr lang="en-US" sz="1200" dirty="0" smtClean="0"/>
                        <a:t>Questions related</a:t>
                      </a:r>
                      <a:r>
                        <a:rPr lang="en-US" sz="1200" baseline="0" dirty="0" smtClean="0"/>
                        <a:t> to differentiation, flexible grouping, use of projections to determine course placement, enrichment questions</a:t>
                      </a:r>
                      <a:endParaRPr lang="en-US" sz="1200" dirty="0"/>
                    </a:p>
                  </a:txBody>
                  <a:tcPr marL="68580" marR="68580" marT="34290" marB="34290"/>
                </a:tc>
              </a:tr>
            </a:tbl>
          </a:graphicData>
        </a:graphic>
      </p:graphicFrame>
      <p:sp>
        <p:nvSpPr>
          <p:cNvPr id="3" name="TextBox 2"/>
          <p:cNvSpPr txBox="1"/>
          <p:nvPr/>
        </p:nvSpPr>
        <p:spPr>
          <a:xfrm>
            <a:off x="642548" y="934720"/>
            <a:ext cx="7423404" cy="646331"/>
          </a:xfrm>
          <a:prstGeom prst="rect">
            <a:avLst/>
          </a:prstGeom>
          <a:noFill/>
        </p:spPr>
        <p:txBody>
          <a:bodyPr wrap="square" rtlCol="0">
            <a:spAutoFit/>
          </a:bodyPr>
          <a:lstStyle/>
          <a:p>
            <a:r>
              <a:rPr lang="en-US" dirty="0"/>
              <a:t>Data I</a:t>
            </a:r>
            <a:r>
              <a:rPr lang="en-US" dirty="0" smtClean="0"/>
              <a:t>nforms </a:t>
            </a:r>
            <a:r>
              <a:rPr lang="en-US" dirty="0"/>
              <a:t>Decisions about Entry Points into the Digging Deeper </a:t>
            </a:r>
            <a:r>
              <a:rPr lang="en-US" dirty="0" smtClean="0"/>
              <a:t>Resource!</a:t>
            </a:r>
            <a:endParaRPr lang="en-US" dirty="0"/>
          </a:p>
        </p:txBody>
      </p:sp>
    </p:spTree>
    <p:extLst>
      <p:ext uri="{BB962C8B-B14F-4D97-AF65-F5344CB8AC3E}">
        <p14:creationId xmlns:p14="http://schemas.microsoft.com/office/powerpoint/2010/main" val="270497901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842" y="365760"/>
            <a:ext cx="7586042" cy="1325562"/>
          </a:xfrm>
        </p:spPr>
        <p:txBody>
          <a:bodyPr>
            <a:normAutofit fontScale="90000"/>
          </a:bodyPr>
          <a:lstStyle/>
          <a:p>
            <a:r>
              <a:rPr lang="en-US" sz="3600" dirty="0"/>
              <a:t>Example: </a:t>
            </a:r>
            <a:r>
              <a:rPr lang="en-US" sz="3600" dirty="0" smtClean="0"/>
              <a:t>Historical Low Achievement/ Low Growth ELA</a:t>
            </a:r>
            <a:r>
              <a:rPr lang="en-US" sz="2700" dirty="0"/>
              <a:t/>
            </a:r>
            <a:br>
              <a:rPr lang="en-US" sz="2700" dirty="0"/>
            </a:br>
            <a:r>
              <a:rPr lang="en-US" sz="2700" i="1" dirty="0"/>
              <a:t>Start with Big Idea questions!</a:t>
            </a:r>
          </a:p>
        </p:txBody>
      </p:sp>
      <p:sp>
        <p:nvSpPr>
          <p:cNvPr id="4" name="Content Placeholder 3"/>
          <p:cNvSpPr>
            <a:spLocks noGrp="1"/>
          </p:cNvSpPr>
          <p:nvPr>
            <p:ph sz="half" idx="2"/>
          </p:nvPr>
        </p:nvSpPr>
        <p:spPr>
          <a:xfrm>
            <a:off x="629842" y="2087880"/>
            <a:ext cx="3868340" cy="4018280"/>
          </a:xfrm>
        </p:spPr>
        <p:txBody>
          <a:bodyPr>
            <a:noAutofit/>
          </a:bodyPr>
          <a:lstStyle/>
          <a:p>
            <a:pPr marL="0" indent="0">
              <a:buNone/>
            </a:pPr>
            <a:r>
              <a:rPr lang="en-US" sz="1600" b="1" dirty="0" smtClean="0"/>
              <a:t>System Level Questions (District/School)</a:t>
            </a:r>
          </a:p>
          <a:p>
            <a:r>
              <a:rPr lang="en-US" sz="1600" dirty="0" smtClean="0"/>
              <a:t>Is the written curriculum aligned to the PA Core Standards? (C-1)</a:t>
            </a:r>
          </a:p>
          <a:p>
            <a:r>
              <a:rPr lang="en-US" sz="1600" dirty="0" smtClean="0"/>
              <a:t>Are objectives/essential questions clear to all students? (I-3)</a:t>
            </a:r>
          </a:p>
          <a:p>
            <a:r>
              <a:rPr lang="en-US" sz="1600" dirty="0" smtClean="0"/>
              <a:t>Are benchmark assessments used to monitor progress of students throughout a given grade level/year? (A-7)</a:t>
            </a:r>
          </a:p>
          <a:p>
            <a:r>
              <a:rPr lang="en-US" sz="1600" dirty="0" smtClean="0"/>
              <a:t>Does the master schedule provide appropriate time for literacy instruction? (O-3)</a:t>
            </a:r>
            <a:endParaRPr lang="en-US" sz="1600" dirty="0"/>
          </a:p>
        </p:txBody>
      </p:sp>
      <p:sp>
        <p:nvSpPr>
          <p:cNvPr id="6" name="Content Placeholder 5"/>
          <p:cNvSpPr>
            <a:spLocks noGrp="1"/>
          </p:cNvSpPr>
          <p:nvPr>
            <p:ph sz="quarter" idx="4"/>
          </p:nvPr>
        </p:nvSpPr>
        <p:spPr>
          <a:xfrm>
            <a:off x="4629150" y="2087880"/>
            <a:ext cx="3887391" cy="3684270"/>
          </a:xfrm>
        </p:spPr>
        <p:txBody>
          <a:bodyPr>
            <a:noAutofit/>
          </a:bodyPr>
          <a:lstStyle/>
          <a:p>
            <a:pPr marL="0" indent="0">
              <a:buNone/>
            </a:pPr>
            <a:r>
              <a:rPr lang="en-US" sz="1600" b="1" dirty="0" smtClean="0"/>
              <a:t>Teacher Level Questions</a:t>
            </a:r>
          </a:p>
          <a:p>
            <a:r>
              <a:rPr lang="en-US" sz="1600" dirty="0" smtClean="0"/>
              <a:t>Am I knowledgeable about the PA Core Standards at my grade level? (C-1)</a:t>
            </a:r>
          </a:p>
          <a:p>
            <a:r>
              <a:rPr lang="en-US" sz="1600" dirty="0" smtClean="0"/>
              <a:t>Am I clear with students on each lesson’s learning targets? (I-2)</a:t>
            </a:r>
          </a:p>
          <a:p>
            <a:r>
              <a:rPr lang="en-US" sz="1600" dirty="0" smtClean="0"/>
              <a:t>Am I able to use diagnostic assessments to determine individual students’ needs? (A-9)</a:t>
            </a:r>
          </a:p>
          <a:p>
            <a:r>
              <a:rPr lang="en-US" sz="1600" dirty="0" smtClean="0"/>
              <a:t>Am I using flexible grouping to provide direct instruction to students based on their targeted skill needs? (O-3)</a:t>
            </a:r>
            <a:endParaRPr lang="en-US" sz="1600" dirty="0"/>
          </a:p>
        </p:txBody>
      </p:sp>
    </p:spTree>
    <p:extLst>
      <p:ext uri="{BB962C8B-B14F-4D97-AF65-F5344CB8AC3E}">
        <p14:creationId xmlns:p14="http://schemas.microsoft.com/office/powerpoint/2010/main" val="276188818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8689" y="153873"/>
            <a:ext cx="7650380" cy="1050214"/>
          </a:xfrm>
        </p:spPr>
        <p:txBody>
          <a:bodyPr>
            <a:noAutofit/>
          </a:bodyPr>
          <a:lstStyle/>
          <a:p>
            <a:r>
              <a:rPr lang="en-US" sz="2400" dirty="0" smtClean="0"/>
              <a:t>Let’s Walk through An Example: </a:t>
            </a:r>
            <a:br>
              <a:rPr lang="en-US" sz="2400" dirty="0" smtClean="0"/>
            </a:br>
            <a:r>
              <a:rPr lang="en-US" sz="3000" spc="-70" dirty="0" smtClean="0">
                <a:effectLst>
                  <a:outerShdw blurRad="38100" dist="38100" dir="2700000" algn="tl">
                    <a:srgbClr val="000000">
                      <a:alpha val="43137"/>
                    </a:srgbClr>
                  </a:outerShdw>
                </a:effectLst>
              </a:rPr>
              <a:t>SLO Development for Individual Teachers</a:t>
            </a:r>
            <a:endParaRPr lang="en-US" sz="3000" spc="-7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846337" y="1341143"/>
            <a:ext cx="7204819" cy="2351313"/>
          </a:xfrm>
        </p:spPr>
        <p:txBody>
          <a:bodyPr>
            <a:normAutofit fontScale="92500" lnSpcReduction="20000"/>
          </a:bodyPr>
          <a:lstStyle/>
          <a:p>
            <a:pPr marL="0" indent="0">
              <a:buNone/>
            </a:pPr>
            <a:r>
              <a:rPr lang="en-US" sz="2200" dirty="0" smtClean="0"/>
              <a:t>How can the Digging Deeper Into Content resources be helpful in SLO development?</a:t>
            </a:r>
          </a:p>
          <a:p>
            <a:r>
              <a:rPr lang="en-US" dirty="0" smtClean="0"/>
              <a:t>After analysis of data (ex: PVAAS diagnostic report at teacher level, DIBELS/</a:t>
            </a:r>
            <a:r>
              <a:rPr lang="en-US" dirty="0" err="1" smtClean="0"/>
              <a:t>AIMSweb</a:t>
            </a:r>
            <a:r>
              <a:rPr lang="en-US" dirty="0" smtClean="0"/>
              <a:t> data, CDT data) – area of “need” and/or focus area is determined</a:t>
            </a:r>
          </a:p>
          <a:p>
            <a:pPr lvl="1"/>
            <a:r>
              <a:rPr lang="en-US" dirty="0" smtClean="0"/>
              <a:t>Subject/course</a:t>
            </a:r>
          </a:p>
          <a:p>
            <a:pPr lvl="1"/>
            <a:r>
              <a:rPr lang="en-US" dirty="0" smtClean="0"/>
              <a:t>Cohort group of students </a:t>
            </a:r>
          </a:p>
          <a:p>
            <a:pPr lvl="2"/>
            <a:r>
              <a:rPr lang="en-US" dirty="0" smtClean="0"/>
              <a:t>Entire classroom or cohort group within classroom</a:t>
            </a:r>
          </a:p>
          <a:p>
            <a:pPr lvl="1"/>
            <a:r>
              <a:rPr lang="en-US" dirty="0" smtClean="0"/>
              <a:t>Action plan is developed, based on root cause hypothesis</a:t>
            </a:r>
          </a:p>
          <a:p>
            <a:pPr lvl="1"/>
            <a:endParaRPr lang="en-US" dirty="0" smtClean="0"/>
          </a:p>
          <a:p>
            <a:pPr lvl="2"/>
            <a:endParaRPr lang="en-US" dirty="0"/>
          </a:p>
        </p:txBody>
      </p:sp>
      <p:sp>
        <p:nvSpPr>
          <p:cNvPr id="6" name="TextBox 5"/>
          <p:cNvSpPr txBox="1"/>
          <p:nvPr/>
        </p:nvSpPr>
        <p:spPr>
          <a:xfrm>
            <a:off x="728689" y="5710813"/>
            <a:ext cx="7204818" cy="923330"/>
          </a:xfrm>
          <a:prstGeom prst="rect">
            <a:avLst/>
          </a:prstGeom>
          <a:ln>
            <a:noFill/>
          </a:ln>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n-US" b="1" dirty="0"/>
              <a:t>SLO now targets the group of students, and has a </a:t>
            </a:r>
            <a:r>
              <a:rPr lang="en-US" b="1" dirty="0" smtClean="0"/>
              <a:t>well thought -out </a:t>
            </a:r>
            <a:r>
              <a:rPr lang="en-US" b="1" dirty="0"/>
              <a:t>action plan based on needed change(s) in curriculum, instruction, assessment, organization</a:t>
            </a:r>
            <a:r>
              <a:rPr lang="en-US" b="1" dirty="0" smtClean="0"/>
              <a:t>!</a:t>
            </a:r>
            <a:endParaRPr lang="en-US" b="1" dirty="0"/>
          </a:p>
        </p:txBody>
      </p:sp>
      <p:graphicFrame>
        <p:nvGraphicFramePr>
          <p:cNvPr id="10" name="Diagram 9"/>
          <p:cNvGraphicFramePr/>
          <p:nvPr>
            <p:extLst>
              <p:ext uri="{D42A27DB-BD31-4B8C-83A1-F6EECF244321}">
                <p14:modId xmlns:p14="http://schemas.microsoft.com/office/powerpoint/2010/main" val="2867980904"/>
              </p:ext>
            </p:extLst>
          </p:nvPr>
        </p:nvGraphicFramePr>
        <p:xfrm>
          <a:off x="2268415" y="3469207"/>
          <a:ext cx="3991708" cy="13489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1" name="Group 10"/>
          <p:cNvGrpSpPr>
            <a:grpSpLocks noChangeAspect="1"/>
          </p:cNvGrpSpPr>
          <p:nvPr/>
        </p:nvGrpSpPr>
        <p:grpSpPr>
          <a:xfrm>
            <a:off x="3678933" y="4377880"/>
            <a:ext cx="1244599" cy="1265945"/>
            <a:chOff x="2993401" y="3453274"/>
            <a:chExt cx="2352524" cy="2392875"/>
          </a:xfrm>
        </p:grpSpPr>
        <p:grpSp>
          <p:nvGrpSpPr>
            <p:cNvPr id="12" name="Group 11"/>
            <p:cNvGrpSpPr>
              <a:grpSpLocks noChangeAspect="1"/>
            </p:cNvGrpSpPr>
            <p:nvPr/>
          </p:nvGrpSpPr>
          <p:grpSpPr>
            <a:xfrm>
              <a:off x="2993401" y="4054863"/>
              <a:ext cx="2352524" cy="1791286"/>
              <a:chOff x="1270900" y="4099299"/>
              <a:chExt cx="3342731" cy="2587436"/>
            </a:xfrm>
          </p:grpSpPr>
          <p:pic>
            <p:nvPicPr>
              <p:cNvPr id="14" name="Picture 13"/>
              <p:cNvPicPr>
                <a:picLocks noChangeAspect="1"/>
              </p:cNvPicPr>
              <p:nvPr/>
            </p:nvPicPr>
            <p:blipFill rotWithShape="1">
              <a:blip r:embed="rId8"/>
              <a:srcRect l="3407" t="9152" r="4062" b="6101"/>
              <a:stretch/>
            </p:blipFill>
            <p:spPr>
              <a:xfrm>
                <a:off x="1987519" y="4099299"/>
                <a:ext cx="1690982" cy="1856440"/>
              </a:xfrm>
              <a:prstGeom prst="rect">
                <a:avLst/>
              </a:prstGeom>
              <a:ln>
                <a:noFill/>
              </a:ln>
              <a:effectLst>
                <a:outerShdw blurRad="292100" dist="139700" dir="2700000" algn="tl" rotWithShape="0">
                  <a:srgbClr val="333333">
                    <a:alpha val="65000"/>
                  </a:srgbClr>
                </a:outerShdw>
              </a:effectLst>
            </p:spPr>
          </p:pic>
          <p:pic>
            <p:nvPicPr>
              <p:cNvPr id="15" name="Picture 14"/>
              <p:cNvPicPr>
                <a:picLocks noChangeAspect="1"/>
              </p:cNvPicPr>
              <p:nvPr/>
            </p:nvPicPr>
            <p:blipFill rotWithShape="1">
              <a:blip r:embed="rId9"/>
              <a:srcRect l="5621" t="9534" r="2876" b="5432"/>
              <a:stretch/>
            </p:blipFill>
            <p:spPr>
              <a:xfrm>
                <a:off x="1270900" y="4872806"/>
                <a:ext cx="1562110" cy="1813929"/>
              </a:xfrm>
              <a:prstGeom prst="rect">
                <a:avLst/>
              </a:prstGeom>
              <a:ln>
                <a:noFill/>
              </a:ln>
              <a:effectLst>
                <a:outerShdw blurRad="292100" dist="139700" dir="2700000" algn="tl" rotWithShape="0">
                  <a:srgbClr val="333333">
                    <a:alpha val="65000"/>
                  </a:srgbClr>
                </a:outerShdw>
              </a:effectLst>
            </p:spPr>
          </p:pic>
          <p:pic>
            <p:nvPicPr>
              <p:cNvPr id="16" name="Picture 15"/>
              <p:cNvPicPr>
                <a:picLocks noChangeAspect="1"/>
              </p:cNvPicPr>
              <p:nvPr/>
            </p:nvPicPr>
            <p:blipFill rotWithShape="1">
              <a:blip r:embed="rId10"/>
              <a:srcRect l="5001" t="7649" r="1177" b="5265"/>
              <a:stretch/>
            </p:blipFill>
            <p:spPr>
              <a:xfrm>
                <a:off x="3066151" y="4791891"/>
                <a:ext cx="1547480" cy="1807752"/>
              </a:xfrm>
              <a:prstGeom prst="rect">
                <a:avLst/>
              </a:prstGeom>
              <a:ln>
                <a:noFill/>
              </a:ln>
              <a:effectLst>
                <a:outerShdw blurRad="292100" dist="139700" dir="2700000" algn="tl" rotWithShape="0">
                  <a:srgbClr val="333333">
                    <a:alpha val="65000"/>
                  </a:srgbClr>
                </a:outerShdw>
              </a:effectLst>
            </p:spPr>
          </p:pic>
        </p:grpSp>
        <p:sp>
          <p:nvSpPr>
            <p:cNvPr id="13" name="Down Arrow 12"/>
            <p:cNvSpPr/>
            <p:nvPr/>
          </p:nvSpPr>
          <p:spPr>
            <a:xfrm>
              <a:off x="3954907" y="3453274"/>
              <a:ext cx="429515" cy="496129"/>
            </a:xfrm>
            <a:prstGeom prst="downArrow">
              <a:avLst/>
            </a:prstGeom>
            <a:solidFill>
              <a:srgbClr val="74A1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730597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YOUR </a:t>
            </a:r>
            <a:r>
              <a:rPr lang="en-US" dirty="0" smtClean="0"/>
              <a:t>Initiatives/Work</a:t>
            </a:r>
            <a:r>
              <a:rPr lang="en-US" dirty="0" smtClean="0"/>
              <a:t/>
            </a:r>
            <a:br>
              <a:rPr lang="en-US" dirty="0" smtClean="0"/>
            </a:br>
            <a:r>
              <a:rPr lang="en-US" dirty="0" smtClean="0"/>
              <a:t>…..Digging Deeper Connections</a:t>
            </a:r>
            <a:endParaRPr lang="en-US" dirty="0"/>
          </a:p>
        </p:txBody>
      </p:sp>
      <p:graphicFrame>
        <p:nvGraphicFramePr>
          <p:cNvPr id="4" name="Content Placeholder 3"/>
          <p:cNvGraphicFramePr>
            <a:graphicFrameLocks noGrp="1"/>
          </p:cNvGraphicFramePr>
          <p:nvPr>
            <p:ph idx="1"/>
            <p:extLst/>
          </p:nvPr>
        </p:nvGraphicFramePr>
        <p:xfrm>
          <a:off x="520658" y="2534198"/>
          <a:ext cx="7541888" cy="3799886"/>
        </p:xfrm>
        <a:graphic>
          <a:graphicData uri="http://schemas.openxmlformats.org/drawingml/2006/table">
            <a:tbl>
              <a:tblPr firstRow="1" bandRow="1">
                <a:tableStyleId>{5C22544A-7EE6-4342-B048-85BDC9FD1C3A}</a:tableStyleId>
              </a:tblPr>
              <a:tblGrid>
                <a:gridCol w="3770944"/>
                <a:gridCol w="3770944"/>
              </a:tblGrid>
              <a:tr h="445958">
                <a:tc>
                  <a:txBody>
                    <a:bodyPr/>
                    <a:lstStyle/>
                    <a:p>
                      <a:pPr algn="ctr"/>
                      <a:r>
                        <a:rPr lang="en-US" sz="2000" dirty="0" smtClean="0"/>
                        <a:t>Initiative Area</a:t>
                      </a:r>
                      <a:endParaRPr lang="en-US" sz="2000" dirty="0"/>
                    </a:p>
                  </a:txBody>
                  <a:tcPr marL="68580" marR="68580" marT="34290" marB="34290"/>
                </a:tc>
                <a:tc>
                  <a:txBody>
                    <a:bodyPr/>
                    <a:lstStyle/>
                    <a:p>
                      <a:pPr algn="ctr"/>
                      <a:r>
                        <a:rPr lang="en-US" sz="2000" dirty="0" smtClean="0"/>
                        <a:t>Use of Digging Deeper Documents</a:t>
                      </a:r>
                      <a:endParaRPr lang="en-US" sz="2000" dirty="0"/>
                    </a:p>
                  </a:txBody>
                  <a:tcPr marL="68580" marR="68580" marT="34290" marB="34290"/>
                </a:tc>
              </a:tr>
              <a:tr h="445958">
                <a:tc>
                  <a:txBody>
                    <a:bodyPr/>
                    <a:lstStyle/>
                    <a:p>
                      <a:endParaRPr lang="en-US" sz="1000" dirty="0"/>
                    </a:p>
                  </a:txBody>
                  <a:tcPr marL="68580" marR="68580" marT="34290" marB="34290"/>
                </a:tc>
                <a:tc>
                  <a:txBody>
                    <a:bodyPr/>
                    <a:lstStyle/>
                    <a:p>
                      <a:endParaRPr lang="en-US" sz="1000"/>
                    </a:p>
                  </a:txBody>
                  <a:tcPr marL="68580" marR="68580" marT="34290" marB="34290"/>
                </a:tc>
              </a:tr>
              <a:tr h="445958">
                <a:tc>
                  <a:txBody>
                    <a:bodyPr/>
                    <a:lstStyle/>
                    <a:p>
                      <a:endParaRPr lang="en-US" sz="1000"/>
                    </a:p>
                  </a:txBody>
                  <a:tcPr marL="68580" marR="68580" marT="34290" marB="34290"/>
                </a:tc>
                <a:tc>
                  <a:txBody>
                    <a:bodyPr/>
                    <a:lstStyle/>
                    <a:p>
                      <a:endParaRPr lang="en-US" sz="1000"/>
                    </a:p>
                  </a:txBody>
                  <a:tcPr marL="68580" marR="68580" marT="34290" marB="34290"/>
                </a:tc>
              </a:tr>
              <a:tr h="445958">
                <a:tc>
                  <a:txBody>
                    <a:bodyPr/>
                    <a:lstStyle/>
                    <a:p>
                      <a:endParaRPr lang="en-US" sz="1000"/>
                    </a:p>
                  </a:txBody>
                  <a:tcPr marL="68580" marR="68580" marT="34290" marB="34290"/>
                </a:tc>
                <a:tc>
                  <a:txBody>
                    <a:bodyPr/>
                    <a:lstStyle/>
                    <a:p>
                      <a:endParaRPr lang="en-US" sz="1000" dirty="0"/>
                    </a:p>
                  </a:txBody>
                  <a:tcPr marL="68580" marR="68580" marT="34290" marB="34290"/>
                </a:tc>
              </a:tr>
              <a:tr h="445958">
                <a:tc>
                  <a:txBody>
                    <a:bodyPr/>
                    <a:lstStyle/>
                    <a:p>
                      <a:endParaRPr lang="en-US" sz="1000"/>
                    </a:p>
                  </a:txBody>
                  <a:tcPr marL="68580" marR="68580" marT="34290" marB="34290"/>
                </a:tc>
                <a:tc>
                  <a:txBody>
                    <a:bodyPr/>
                    <a:lstStyle/>
                    <a:p>
                      <a:endParaRPr lang="en-US" sz="1000"/>
                    </a:p>
                  </a:txBody>
                  <a:tcPr marL="68580" marR="68580" marT="34290" marB="34290"/>
                </a:tc>
              </a:tr>
              <a:tr h="445958">
                <a:tc>
                  <a:txBody>
                    <a:bodyPr/>
                    <a:lstStyle/>
                    <a:p>
                      <a:endParaRPr lang="en-US" sz="1000"/>
                    </a:p>
                  </a:txBody>
                  <a:tcPr marL="68580" marR="68580" marT="34290" marB="34290"/>
                </a:tc>
                <a:tc>
                  <a:txBody>
                    <a:bodyPr/>
                    <a:lstStyle/>
                    <a:p>
                      <a:endParaRPr lang="en-US" sz="1000"/>
                    </a:p>
                  </a:txBody>
                  <a:tcPr marL="68580" marR="68580" marT="34290" marB="34290"/>
                </a:tc>
              </a:tr>
              <a:tr h="445958">
                <a:tc>
                  <a:txBody>
                    <a:bodyPr/>
                    <a:lstStyle/>
                    <a:p>
                      <a:endParaRPr lang="en-US" sz="1000"/>
                    </a:p>
                  </a:txBody>
                  <a:tcPr marL="68580" marR="68580" marT="34290" marB="34290"/>
                </a:tc>
                <a:tc>
                  <a:txBody>
                    <a:bodyPr/>
                    <a:lstStyle/>
                    <a:p>
                      <a:endParaRPr lang="en-US" sz="1000"/>
                    </a:p>
                  </a:txBody>
                  <a:tcPr marL="68580" marR="68580" marT="34290" marB="34290"/>
                </a:tc>
              </a:tr>
              <a:tr h="445958">
                <a:tc>
                  <a:txBody>
                    <a:bodyPr/>
                    <a:lstStyle/>
                    <a:p>
                      <a:endParaRPr lang="en-US" sz="1000"/>
                    </a:p>
                  </a:txBody>
                  <a:tcPr marL="68580" marR="68580" marT="34290" marB="34290"/>
                </a:tc>
                <a:tc>
                  <a:txBody>
                    <a:bodyPr/>
                    <a:lstStyle/>
                    <a:p>
                      <a:endParaRPr lang="en-US" sz="1000" dirty="0"/>
                    </a:p>
                  </a:txBody>
                  <a:tcPr marL="68580" marR="68580" marT="34290" marB="34290"/>
                </a:tc>
              </a:tr>
            </a:tbl>
          </a:graphicData>
        </a:graphic>
      </p:graphicFrame>
    </p:spTree>
    <p:extLst>
      <p:ext uri="{BB962C8B-B14F-4D97-AF65-F5344CB8AC3E}">
        <p14:creationId xmlns:p14="http://schemas.microsoft.com/office/powerpoint/2010/main" val="356083625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404" y="365760"/>
            <a:ext cx="7269480" cy="916775"/>
          </a:xfrm>
        </p:spPr>
        <p:txBody>
          <a:bodyPr/>
          <a:lstStyle/>
          <a:p>
            <a:r>
              <a:rPr lang="en-US" dirty="0" smtClean="0"/>
              <a:t>In Summary</a:t>
            </a:r>
            <a:endParaRPr lang="en-US" dirty="0"/>
          </a:p>
        </p:txBody>
      </p:sp>
      <p:sp>
        <p:nvSpPr>
          <p:cNvPr id="3" name="Content Placeholder 2"/>
          <p:cNvSpPr>
            <a:spLocks noGrp="1"/>
          </p:cNvSpPr>
          <p:nvPr>
            <p:ph idx="1"/>
          </p:nvPr>
        </p:nvSpPr>
        <p:spPr>
          <a:xfrm>
            <a:off x="946404" y="1389413"/>
            <a:ext cx="6446520" cy="4802601"/>
          </a:xfrm>
        </p:spPr>
        <p:txBody>
          <a:bodyPr>
            <a:normAutofit/>
          </a:bodyPr>
          <a:lstStyle/>
          <a:p>
            <a:r>
              <a:rPr lang="en-US" dirty="0" smtClean="0"/>
              <a:t>Your work is key to the effective use of these resource tools!</a:t>
            </a:r>
          </a:p>
          <a:p>
            <a:pPr lvl="1"/>
            <a:r>
              <a:rPr lang="en-US" dirty="0" smtClean="0"/>
              <a:t>How will you use these in your work?</a:t>
            </a:r>
          </a:p>
          <a:p>
            <a:pPr lvl="1"/>
            <a:r>
              <a:rPr lang="en-US" dirty="0" smtClean="0"/>
              <a:t>How will you guide your LEAs in effective use of these tools?</a:t>
            </a:r>
          </a:p>
          <a:p>
            <a:pPr lvl="1"/>
            <a:r>
              <a:rPr lang="en-US" dirty="0" smtClean="0"/>
              <a:t>How will you provide and/or communicate access to these tools?</a:t>
            </a:r>
          </a:p>
          <a:p>
            <a:pPr marL="274320" lvl="1" indent="0">
              <a:buNone/>
            </a:pPr>
            <a:endParaRPr lang="en-US" sz="1400" dirty="0" smtClean="0"/>
          </a:p>
          <a:p>
            <a:pPr marL="274320" lvl="1" indent="0">
              <a:buNone/>
            </a:pPr>
            <a:r>
              <a:rPr lang="en-US" sz="1800" dirty="0" smtClean="0"/>
              <a:t>Access the Digging Deeper into Content Areas Tools:</a:t>
            </a:r>
            <a:endParaRPr lang="en-US" dirty="0"/>
          </a:p>
          <a:p>
            <a:pPr lvl="1"/>
            <a:r>
              <a:rPr lang="en-US" dirty="0" smtClean="0"/>
              <a:t>Directly, via </a:t>
            </a:r>
            <a:r>
              <a:rPr lang="en-US" dirty="0" err="1" smtClean="0"/>
              <a:t>LiveBinder</a:t>
            </a:r>
            <a:r>
              <a:rPr lang="en-US" dirty="0" smtClean="0"/>
              <a:t>: </a:t>
            </a:r>
            <a:r>
              <a:rPr lang="en-US" u="sng" dirty="0">
                <a:hlinkClick r:id="rId3"/>
              </a:rPr>
              <a:t>http://</a:t>
            </a:r>
            <a:r>
              <a:rPr lang="en-US" u="sng" dirty="0" smtClean="0">
                <a:hlinkClick r:id="rId3"/>
              </a:rPr>
              <a:t>www.livebinders.com/play/play?id=1793618</a:t>
            </a:r>
            <a:r>
              <a:rPr lang="en-US" dirty="0" smtClean="0"/>
              <a:t> (or tiny </a:t>
            </a:r>
            <a:r>
              <a:rPr lang="en-US" dirty="0" err="1" smtClean="0"/>
              <a:t>url</a:t>
            </a:r>
            <a:r>
              <a:rPr lang="en-US" dirty="0" smtClean="0"/>
              <a:t>, </a:t>
            </a:r>
            <a:r>
              <a:rPr lang="en-US" u="sng" dirty="0">
                <a:hlinkClick r:id="rId4"/>
              </a:rPr>
              <a:t>http://</a:t>
            </a:r>
            <a:r>
              <a:rPr lang="en-US" u="sng" dirty="0" smtClean="0">
                <a:hlinkClick r:id="rId4"/>
              </a:rPr>
              <a:t>tinyurl.com/digging-deeper-questions</a:t>
            </a:r>
            <a:r>
              <a:rPr lang="en-US" u="sng" dirty="0" smtClean="0"/>
              <a:t>)</a:t>
            </a:r>
          </a:p>
          <a:p>
            <a:pPr lvl="1">
              <a:spcBef>
                <a:spcPts val="0"/>
              </a:spcBef>
            </a:pPr>
            <a:endParaRPr lang="en-US" dirty="0" smtClean="0"/>
          </a:p>
          <a:p>
            <a:pPr lvl="1">
              <a:spcBef>
                <a:spcPts val="0"/>
              </a:spcBef>
            </a:pPr>
            <a:r>
              <a:rPr lang="en-US" dirty="0" smtClean="0"/>
              <a:t>Link on the PDE SAS Portal: </a:t>
            </a:r>
            <a:r>
              <a:rPr lang="en-US" u="sng" dirty="0" smtClean="0">
                <a:hlinkClick r:id="rId5"/>
              </a:rPr>
              <a:t>www.pdesas.org</a:t>
            </a:r>
            <a:r>
              <a:rPr lang="en-US" u="sng" dirty="0" smtClean="0"/>
              <a:t> </a:t>
            </a:r>
          </a:p>
          <a:p>
            <a:pPr lvl="1">
              <a:spcBef>
                <a:spcPts val="0"/>
              </a:spcBef>
            </a:pPr>
            <a:endParaRPr lang="en-US" dirty="0" smtClean="0"/>
          </a:p>
          <a:p>
            <a:pPr lvl="1">
              <a:spcBef>
                <a:spcPts val="0"/>
              </a:spcBef>
            </a:pPr>
            <a:endParaRPr lang="en-US" dirty="0"/>
          </a:p>
          <a:p>
            <a:pPr lvl="1">
              <a:spcBef>
                <a:spcPts val="0"/>
              </a:spcBef>
            </a:pPr>
            <a:endParaRPr lang="en-US" sz="700" dirty="0" smtClean="0"/>
          </a:p>
          <a:p>
            <a:pPr lvl="1">
              <a:spcBef>
                <a:spcPts val="0"/>
              </a:spcBef>
            </a:pPr>
            <a:r>
              <a:rPr lang="en-US" dirty="0" smtClean="0"/>
              <a:t>Link on the PVAAS login page: </a:t>
            </a:r>
            <a:r>
              <a:rPr lang="en-US" dirty="0" smtClean="0">
                <a:hlinkClick r:id="rId6"/>
              </a:rPr>
              <a:t>http://</a:t>
            </a:r>
            <a:r>
              <a:rPr lang="en-US" u="sng" dirty="0" smtClean="0">
                <a:hlinkClick r:id="rId6"/>
              </a:rPr>
              <a:t>pvaas.sas.com</a:t>
            </a:r>
            <a:r>
              <a:rPr lang="en-US" u="sng" dirty="0" smtClean="0"/>
              <a:t> </a:t>
            </a:r>
          </a:p>
          <a:p>
            <a:pPr marL="274320" lvl="1" indent="0">
              <a:buNone/>
            </a:pPr>
            <a:endParaRPr lang="en-US" dirty="0"/>
          </a:p>
          <a:p>
            <a:pPr lvl="1"/>
            <a:endParaRPr lang="en-US" dirty="0" smtClean="0"/>
          </a:p>
          <a:p>
            <a:pPr marL="274320" lvl="1" indent="0">
              <a:buNone/>
            </a:pPr>
            <a:endParaRPr lang="en-US" dirty="0">
              <a:hlinkClick r:id="rId5"/>
            </a:endParaRPr>
          </a:p>
          <a:p>
            <a:pPr lvl="1"/>
            <a:endParaRPr lang="en-US" dirty="0" smtClean="0"/>
          </a:p>
          <a:p>
            <a:pPr lvl="1"/>
            <a:endParaRPr lang="en-US" dirty="0"/>
          </a:p>
        </p:txBody>
      </p:sp>
      <p:pic>
        <p:nvPicPr>
          <p:cNvPr id="4" name="Picture 3"/>
          <p:cNvPicPr>
            <a:picLocks noChangeAspect="1"/>
          </p:cNvPicPr>
          <p:nvPr/>
        </p:nvPicPr>
        <p:blipFill rotWithShape="1">
          <a:blip r:embed="rId7"/>
          <a:srcRect l="5303" r="6949" b="12333"/>
          <a:stretch/>
        </p:blipFill>
        <p:spPr>
          <a:xfrm>
            <a:off x="5913912" y="4472336"/>
            <a:ext cx="2375064" cy="976486"/>
          </a:xfrm>
          <a:prstGeom prst="rect">
            <a:avLst/>
          </a:prstGeom>
        </p:spPr>
      </p:pic>
      <p:pic>
        <p:nvPicPr>
          <p:cNvPr id="6" name="Pictur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95051" y="1959429"/>
            <a:ext cx="845672" cy="1127562"/>
          </a:xfrm>
          <a:prstGeom prst="rect">
            <a:avLst/>
          </a:prstGeom>
        </p:spPr>
      </p:pic>
      <p:pic>
        <p:nvPicPr>
          <p:cNvPr id="7" name="Picture 6"/>
          <p:cNvPicPr>
            <a:picLocks noChangeAspect="1"/>
          </p:cNvPicPr>
          <p:nvPr/>
        </p:nvPicPr>
        <p:blipFill rotWithShape="1">
          <a:blip r:embed="rId9"/>
          <a:srcRect l="3742" t="12020" r="12694"/>
          <a:stretch/>
        </p:blipFill>
        <p:spPr>
          <a:xfrm>
            <a:off x="2578370" y="5894488"/>
            <a:ext cx="3182587" cy="808807"/>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2578370" y="6427177"/>
            <a:ext cx="2521168" cy="211015"/>
          </a:xfrm>
          <a:prstGeom prst="rect">
            <a:avLst/>
          </a:prstGeom>
          <a:noFill/>
          <a:ln w="28575">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913911" y="4618892"/>
            <a:ext cx="2230365" cy="366346"/>
          </a:xfrm>
          <a:prstGeom prst="rect">
            <a:avLst/>
          </a:prstGeom>
          <a:noFill/>
          <a:ln w="28575">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4342798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Shape 173"/>
          <p:cNvSpPr txBox="1">
            <a:spLocks noGrp="1"/>
          </p:cNvSpPr>
          <p:nvPr>
            <p:ph type="title"/>
          </p:nvPr>
        </p:nvSpPr>
        <p:spPr>
          <a:xfrm>
            <a:off x="311701" y="1302276"/>
            <a:ext cx="8520599" cy="707399"/>
          </a:xfrm>
          <a:prstGeom prst="rect">
            <a:avLst/>
          </a:prstGeom>
        </p:spPr>
        <p:txBody>
          <a:bodyPr vert="horz" lIns="91425" tIns="91425" rIns="91425" bIns="91425" rtlCol="0" anchor="t" anchorCtr="0">
            <a:noAutofit/>
          </a:bodyPr>
          <a:lstStyle/>
          <a:p>
            <a:r>
              <a:rPr lang="en"/>
              <a:t>Agenda</a:t>
            </a:r>
          </a:p>
        </p:txBody>
      </p:sp>
      <p:sp>
        <p:nvSpPr>
          <p:cNvPr id="174" name="Shape 174"/>
          <p:cNvSpPr txBox="1">
            <a:spLocks noGrp="1"/>
          </p:cNvSpPr>
          <p:nvPr>
            <p:ph type="body" idx="1"/>
          </p:nvPr>
        </p:nvSpPr>
        <p:spPr>
          <a:xfrm>
            <a:off x="311701" y="2123576"/>
            <a:ext cx="8520599" cy="3633599"/>
          </a:xfrm>
          <a:prstGeom prst="rect">
            <a:avLst/>
          </a:prstGeom>
        </p:spPr>
        <p:txBody>
          <a:bodyPr vert="horz" lIns="91425" tIns="91425" rIns="91425" bIns="91425" rtlCol="0" anchor="t" anchorCtr="0">
            <a:noAutofit/>
          </a:bodyPr>
          <a:lstStyle/>
          <a:p>
            <a:pPr>
              <a:buNone/>
            </a:pPr>
            <a:r>
              <a:rPr lang="en" sz="3000" dirty="0"/>
              <a:t>Opening Activity</a:t>
            </a:r>
          </a:p>
          <a:p>
            <a:pPr>
              <a:buNone/>
            </a:pPr>
            <a:r>
              <a:rPr lang="en" sz="3000" dirty="0"/>
              <a:t>PDE Update - Digging Deeper Documents</a:t>
            </a:r>
          </a:p>
          <a:p>
            <a:pPr>
              <a:buNone/>
            </a:pPr>
            <a:r>
              <a:rPr lang="en" sz="3000" dirty="0" smtClean="0"/>
              <a:t>Content Sharing</a:t>
            </a:r>
          </a:p>
          <a:p>
            <a:pPr>
              <a:buNone/>
            </a:pPr>
            <a:r>
              <a:rPr lang="en" sz="3000" dirty="0" smtClean="0"/>
              <a:t>PBA </a:t>
            </a:r>
            <a:r>
              <a:rPr lang="en" sz="3000" dirty="0"/>
              <a:t>&amp; MC Breakout </a:t>
            </a:r>
            <a:r>
              <a:rPr lang="en" sz="3000" dirty="0" smtClean="0"/>
              <a:t>Groups</a:t>
            </a:r>
          </a:p>
          <a:p>
            <a:pPr>
              <a:buNone/>
            </a:pPr>
            <a:r>
              <a:rPr lang="en" sz="3000" dirty="0" smtClean="0"/>
              <a:t>Options?</a:t>
            </a:r>
            <a:endParaRPr lang="en" sz="3000" dirty="0"/>
          </a:p>
        </p:txBody>
      </p:sp>
    </p:spTree>
    <p:extLst>
      <p:ext uri="{BB962C8B-B14F-4D97-AF65-F5344CB8AC3E}">
        <p14:creationId xmlns:p14="http://schemas.microsoft.com/office/powerpoint/2010/main" val="3339402304"/>
      </p:ext>
    </p:extLst>
  </p:cSld>
  <p:clrMapOvr>
    <a:masterClrMapping/>
  </p:clrMapOvr>
  <p:transition spd="slow">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404" y="365760"/>
            <a:ext cx="7269480" cy="916775"/>
          </a:xfrm>
        </p:spPr>
        <p:txBody>
          <a:bodyPr/>
          <a:lstStyle/>
          <a:p>
            <a:r>
              <a:rPr lang="en-US" dirty="0" smtClean="0"/>
              <a:t>DD Resources in SAS PLC</a:t>
            </a:r>
            <a:endParaRPr lang="en-US" dirty="0"/>
          </a:p>
        </p:txBody>
      </p:sp>
      <p:sp>
        <p:nvSpPr>
          <p:cNvPr id="3" name="Content Placeholder 2"/>
          <p:cNvSpPr>
            <a:spLocks noGrp="1"/>
          </p:cNvSpPr>
          <p:nvPr>
            <p:ph idx="1"/>
          </p:nvPr>
        </p:nvSpPr>
        <p:spPr>
          <a:xfrm>
            <a:off x="946403" y="1588300"/>
            <a:ext cx="7237339" cy="4802601"/>
          </a:xfrm>
        </p:spPr>
        <p:txBody>
          <a:bodyPr>
            <a:normAutofit/>
          </a:bodyPr>
          <a:lstStyle/>
          <a:p>
            <a:pPr lvl="1"/>
            <a:endParaRPr lang="en-US" dirty="0" smtClean="0"/>
          </a:p>
          <a:p>
            <a:pPr lvl="1"/>
            <a:endParaRPr lang="en-US" dirty="0" smtClean="0"/>
          </a:p>
          <a:p>
            <a:pPr marL="274320" lvl="1" indent="0">
              <a:buNone/>
            </a:pPr>
            <a:endParaRPr lang="en-US" dirty="0"/>
          </a:p>
          <a:p>
            <a:pPr lvl="1"/>
            <a:endParaRPr lang="en-US" dirty="0" smtClean="0"/>
          </a:p>
          <a:p>
            <a:pPr marL="274320" lvl="1" indent="0">
              <a:buNone/>
            </a:pPr>
            <a:endParaRPr lang="en-US" dirty="0">
              <a:hlinkClick r:id="rId3"/>
            </a:endParaRPr>
          </a:p>
          <a:p>
            <a:pPr lvl="1"/>
            <a:endParaRPr lang="en-US" dirty="0" smtClean="0"/>
          </a:p>
          <a:p>
            <a:pPr lvl="1"/>
            <a:endParaRPr lang="en-US" dirty="0"/>
          </a:p>
        </p:txBody>
      </p:sp>
      <p:sp>
        <p:nvSpPr>
          <p:cNvPr id="11" name="TextBox 10"/>
          <p:cNvSpPr txBox="1"/>
          <p:nvPr/>
        </p:nvSpPr>
        <p:spPr>
          <a:xfrm>
            <a:off x="4656266" y="1607970"/>
            <a:ext cx="3498933" cy="4601274"/>
          </a:xfrm>
          <a:prstGeom prst="rect">
            <a:avLst/>
          </a:prstGeom>
          <a:noFill/>
        </p:spPr>
        <p:txBody>
          <a:bodyPr wrap="square" rtlCol="0">
            <a:spAutoFit/>
          </a:bodyPr>
          <a:lstStyle/>
          <a:p>
            <a:r>
              <a:rPr lang="en-US" sz="2000" dirty="0"/>
              <a:t>You can also access this PP and all of the Digging Deeper resources in a SAS PLC entitled </a:t>
            </a:r>
            <a:r>
              <a:rPr lang="en-US" sz="2000" i="1" dirty="0"/>
              <a:t>Digging Deeper</a:t>
            </a:r>
            <a:r>
              <a:rPr lang="en-US" sz="2000" dirty="0" smtClean="0"/>
              <a:t>.</a:t>
            </a:r>
          </a:p>
          <a:p>
            <a:endParaRPr lang="en-US" sz="1200" dirty="0"/>
          </a:p>
          <a:p>
            <a:pPr marL="742950" lvl="1" indent="-285750">
              <a:buFont typeface="Arial"/>
              <a:buChar char="•"/>
            </a:pPr>
            <a:r>
              <a:rPr lang="en-US" sz="2000" dirty="0"/>
              <a:t>Log on to SAS and select My Communities.</a:t>
            </a:r>
          </a:p>
          <a:p>
            <a:pPr marL="742950" lvl="1" indent="-285750">
              <a:buFont typeface="Arial"/>
              <a:buChar char="•"/>
            </a:pPr>
            <a:r>
              <a:rPr lang="en-US" sz="2000" dirty="0"/>
              <a:t>Search via keywords </a:t>
            </a:r>
            <a:r>
              <a:rPr lang="en-US" sz="2000" i="1" dirty="0"/>
              <a:t>digging</a:t>
            </a:r>
            <a:r>
              <a:rPr lang="en-US" sz="2000" dirty="0"/>
              <a:t> or </a:t>
            </a:r>
            <a:r>
              <a:rPr lang="en-US" sz="2000" i="1" dirty="0"/>
              <a:t>deeper</a:t>
            </a:r>
            <a:r>
              <a:rPr lang="en-US" sz="2000" dirty="0"/>
              <a:t>.</a:t>
            </a:r>
          </a:p>
          <a:p>
            <a:pPr marL="742950" lvl="1" indent="-285750">
              <a:buFont typeface="Arial"/>
              <a:buChar char="•"/>
            </a:pPr>
            <a:r>
              <a:rPr lang="en-US" sz="2000" dirty="0"/>
              <a:t>When the community icon appears, open it and select </a:t>
            </a:r>
            <a:r>
              <a:rPr lang="en-US" sz="2000" i="1" dirty="0"/>
              <a:t>Join this Community</a:t>
            </a:r>
            <a:r>
              <a:rPr lang="en-US" sz="2000" i="1" dirty="0" smtClean="0"/>
              <a:t>.</a:t>
            </a:r>
            <a:endParaRPr lang="en-US" sz="2000" dirty="0"/>
          </a:p>
        </p:txBody>
      </p:sp>
      <p:pic>
        <p:nvPicPr>
          <p:cNvPr id="12" name="Picture 11" descr="Screen Shot 2015-12-21 at 6.40.29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7375" y="1606880"/>
            <a:ext cx="3936045"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13" name="Table 12"/>
          <p:cNvGraphicFramePr>
            <a:graphicFrameLocks noGrp="1"/>
          </p:cNvGraphicFramePr>
          <p:nvPr>
            <p:extLst>
              <p:ext uri="{D42A27DB-BD31-4B8C-83A1-F6EECF244321}">
                <p14:modId xmlns:p14="http://schemas.microsoft.com/office/powerpoint/2010/main" val="1839387688"/>
              </p:ext>
            </p:extLst>
          </p:nvPr>
        </p:nvGraphicFramePr>
        <p:xfrm>
          <a:off x="4687623" y="1567990"/>
          <a:ext cx="3464764" cy="4641253"/>
        </p:xfrm>
        <a:graphic>
          <a:graphicData uri="http://schemas.openxmlformats.org/drawingml/2006/table">
            <a:tbl>
              <a:tblPr/>
              <a:tblGrid>
                <a:gridCol w="3464764"/>
              </a:tblGrid>
              <a:tr h="4641253">
                <a:tc>
                  <a:txBody>
                    <a:bodyPr/>
                    <a:lstStyle/>
                    <a:p>
                      <a:endParaRPr lang="en-US" dirty="0"/>
                    </a:p>
                  </a:txBody>
                  <a:tcPr>
                    <a:lnL w="19050" cmpd="sng">
                      <a:solidFill>
                        <a:srgbClr val="000000"/>
                      </a:solidFill>
                      <a:prstDash val="solid"/>
                    </a:lnL>
                    <a:lnR w="19050" cmpd="sng">
                      <a:solidFill>
                        <a:srgbClr val="000000"/>
                      </a:solidFill>
                      <a:prstDash val="solid"/>
                    </a:lnR>
                    <a:lnT w="19050" cmpd="sng">
                      <a:solidFill>
                        <a:srgbClr val="000000"/>
                      </a:solidFill>
                      <a:prstDash val="solid"/>
                    </a:lnT>
                    <a:lnB w="19050" cmpd="sng">
                      <a:solidFill>
                        <a:srgbClr val="000000"/>
                      </a:solidFill>
                      <a:prstDash val="solid"/>
                    </a:lnB>
                  </a:tcPr>
                </a:tc>
              </a:tr>
            </a:tbl>
          </a:graphicData>
        </a:graphic>
      </p:graphicFrame>
    </p:spTree>
    <p:extLst>
      <p:ext uri="{BB962C8B-B14F-4D97-AF65-F5344CB8AC3E}">
        <p14:creationId xmlns:p14="http://schemas.microsoft.com/office/powerpoint/2010/main" val="413969460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Shape 222"/>
          <p:cNvSpPr txBox="1">
            <a:spLocks noGrp="1"/>
          </p:cNvSpPr>
          <p:nvPr>
            <p:ph type="title"/>
          </p:nvPr>
        </p:nvSpPr>
        <p:spPr>
          <a:xfrm>
            <a:off x="311701" y="1302276"/>
            <a:ext cx="8520599" cy="707399"/>
          </a:xfrm>
          <a:prstGeom prst="rect">
            <a:avLst/>
          </a:prstGeom>
        </p:spPr>
        <p:txBody>
          <a:bodyPr vert="horz" lIns="91425" tIns="91425" rIns="91425" bIns="91425" rtlCol="0" anchor="t" anchorCtr="0">
            <a:noAutofit/>
          </a:bodyPr>
          <a:lstStyle/>
          <a:p>
            <a:r>
              <a:rPr lang="en"/>
              <a:t>Content Sharing</a:t>
            </a:r>
          </a:p>
        </p:txBody>
      </p:sp>
      <p:sp>
        <p:nvSpPr>
          <p:cNvPr id="223" name="Shape 223"/>
          <p:cNvSpPr txBox="1">
            <a:spLocks noGrp="1"/>
          </p:cNvSpPr>
          <p:nvPr>
            <p:ph type="body" idx="1"/>
          </p:nvPr>
        </p:nvSpPr>
        <p:spPr>
          <a:xfrm>
            <a:off x="311701" y="2123575"/>
            <a:ext cx="8520599" cy="3302700"/>
          </a:xfrm>
          <a:prstGeom prst="rect">
            <a:avLst/>
          </a:prstGeom>
        </p:spPr>
        <p:txBody>
          <a:bodyPr vert="horz" lIns="91425" tIns="91425" rIns="91425" bIns="91425" rtlCol="0" anchor="t" anchorCtr="0">
            <a:noAutofit/>
          </a:bodyPr>
          <a:lstStyle/>
          <a:p>
            <a:pPr>
              <a:buNone/>
            </a:pPr>
            <a:r>
              <a:rPr lang="en" sz="3000"/>
              <a:t>Share your great ideas that are working</a:t>
            </a:r>
          </a:p>
          <a:p>
            <a:pPr>
              <a:buNone/>
            </a:pPr>
            <a:r>
              <a:rPr lang="en" sz="3000"/>
              <a:t>Discuss your biggest challenges and urgent needs</a:t>
            </a:r>
          </a:p>
          <a:p>
            <a:pPr>
              <a:buNone/>
            </a:pPr>
            <a:r>
              <a:rPr lang="en" sz="3000"/>
              <a:t>Brainstorm possible topics for the afternoon breakout groups</a:t>
            </a:r>
          </a:p>
        </p:txBody>
      </p:sp>
    </p:spTree>
    <p:extLst>
      <p:ext uri="{BB962C8B-B14F-4D97-AF65-F5344CB8AC3E}">
        <p14:creationId xmlns:p14="http://schemas.microsoft.com/office/powerpoint/2010/main" val="3905717224"/>
      </p:ext>
    </p:extLst>
  </p:cSld>
  <p:clrMapOvr>
    <a:masterClrMapping/>
  </p:clrMapOvr>
  <p:transitio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74979" y="2708910"/>
            <a:ext cx="7269480" cy="1325562"/>
          </a:xfrm>
        </p:spPr>
        <p:txBody>
          <a:bodyPr/>
          <a:lstStyle/>
          <a:p>
            <a:pPr algn="ctr"/>
            <a:r>
              <a:rPr lang="en-US" dirty="0" smtClean="0"/>
              <a:t>Break</a:t>
            </a:r>
            <a:endParaRPr lang="en-US" dirty="0"/>
          </a:p>
        </p:txBody>
      </p:sp>
    </p:spTree>
    <p:extLst>
      <p:ext uri="{BB962C8B-B14F-4D97-AF65-F5344CB8AC3E}">
        <p14:creationId xmlns:p14="http://schemas.microsoft.com/office/powerpoint/2010/main" val="40989818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Shape 228"/>
          <p:cNvSpPr txBox="1">
            <a:spLocks noGrp="1"/>
          </p:cNvSpPr>
          <p:nvPr>
            <p:ph type="title"/>
          </p:nvPr>
        </p:nvSpPr>
        <p:spPr>
          <a:xfrm>
            <a:off x="311701" y="1302276"/>
            <a:ext cx="8520599" cy="707399"/>
          </a:xfrm>
          <a:prstGeom prst="rect">
            <a:avLst/>
          </a:prstGeom>
        </p:spPr>
        <p:txBody>
          <a:bodyPr vert="horz" lIns="91425" tIns="91425" rIns="91425" bIns="91425" rtlCol="0" anchor="t" anchorCtr="0">
            <a:noAutofit/>
          </a:bodyPr>
          <a:lstStyle/>
          <a:p>
            <a:r>
              <a:rPr lang="en"/>
              <a:t>Breakout Groups</a:t>
            </a:r>
          </a:p>
        </p:txBody>
      </p:sp>
      <p:sp>
        <p:nvSpPr>
          <p:cNvPr id="229" name="Shape 229"/>
          <p:cNvSpPr txBox="1">
            <a:spLocks noGrp="1"/>
          </p:cNvSpPr>
          <p:nvPr>
            <p:ph type="body" idx="1"/>
          </p:nvPr>
        </p:nvSpPr>
        <p:spPr>
          <a:xfrm>
            <a:off x="311701" y="2123575"/>
            <a:ext cx="7975049" cy="3302700"/>
          </a:xfrm>
          <a:prstGeom prst="rect">
            <a:avLst/>
          </a:prstGeom>
        </p:spPr>
        <p:txBody>
          <a:bodyPr vert="horz" lIns="91425" tIns="91425" rIns="91425" bIns="91425" rtlCol="0" anchor="t" anchorCtr="0">
            <a:noAutofit/>
          </a:bodyPr>
          <a:lstStyle/>
          <a:p>
            <a:pPr>
              <a:buNone/>
            </a:pPr>
            <a:endParaRPr dirty="0"/>
          </a:p>
        </p:txBody>
      </p:sp>
    </p:spTree>
    <p:extLst>
      <p:ext uri="{BB962C8B-B14F-4D97-AF65-F5344CB8AC3E}">
        <p14:creationId xmlns:p14="http://schemas.microsoft.com/office/powerpoint/2010/main" val="3430967179"/>
      </p:ext>
    </p:extLst>
  </p:cSld>
  <p:clrMapOvr>
    <a:masterClrMapping/>
  </p:clrMapOvr>
  <p:transition spd="slow">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Shape 234"/>
          <p:cNvSpPr txBox="1">
            <a:spLocks noGrp="1"/>
          </p:cNvSpPr>
          <p:nvPr>
            <p:ph type="title"/>
          </p:nvPr>
        </p:nvSpPr>
        <p:spPr>
          <a:xfrm>
            <a:off x="311701" y="1302276"/>
            <a:ext cx="8520599" cy="707399"/>
          </a:xfrm>
          <a:prstGeom prst="rect">
            <a:avLst/>
          </a:prstGeom>
        </p:spPr>
        <p:txBody>
          <a:bodyPr vert="horz" lIns="91425" tIns="91425" rIns="91425" bIns="91425" rtlCol="0" anchor="t" anchorCtr="0">
            <a:noAutofit/>
          </a:bodyPr>
          <a:lstStyle/>
          <a:p>
            <a:r>
              <a:rPr lang="en"/>
              <a:t>Until Next Time</a:t>
            </a:r>
          </a:p>
        </p:txBody>
      </p:sp>
      <p:sp>
        <p:nvSpPr>
          <p:cNvPr id="235" name="Shape 235"/>
          <p:cNvSpPr txBox="1">
            <a:spLocks noGrp="1"/>
          </p:cNvSpPr>
          <p:nvPr>
            <p:ph type="body" idx="1"/>
          </p:nvPr>
        </p:nvSpPr>
        <p:spPr>
          <a:xfrm>
            <a:off x="311701" y="2123575"/>
            <a:ext cx="8520599" cy="3302700"/>
          </a:xfrm>
          <a:prstGeom prst="rect">
            <a:avLst/>
          </a:prstGeom>
        </p:spPr>
        <p:txBody>
          <a:bodyPr vert="horz" lIns="91425" tIns="91425" rIns="91425" bIns="91425" rtlCol="0" anchor="t" anchorCtr="0">
            <a:noAutofit/>
          </a:bodyPr>
          <a:lstStyle/>
          <a:p>
            <a:pPr>
              <a:buNone/>
            </a:pPr>
            <a:endParaRPr/>
          </a:p>
        </p:txBody>
      </p:sp>
    </p:spTree>
    <p:extLst>
      <p:ext uri="{BB962C8B-B14F-4D97-AF65-F5344CB8AC3E}">
        <p14:creationId xmlns:p14="http://schemas.microsoft.com/office/powerpoint/2010/main" val="3196087711"/>
      </p:ext>
    </p:extLst>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title"/>
          </p:nvPr>
        </p:nvSpPr>
        <p:spPr>
          <a:xfrm>
            <a:off x="457200" y="1063228"/>
            <a:ext cx="8229600" cy="857400"/>
          </a:xfrm>
          <a:prstGeom prst="rect">
            <a:avLst/>
          </a:prstGeom>
        </p:spPr>
        <p:txBody>
          <a:bodyPr vert="horz" lIns="91425" tIns="91425" rIns="91425" bIns="91425" rtlCol="0" anchor="ctr" anchorCtr="0">
            <a:noAutofit/>
          </a:bodyPr>
          <a:lstStyle/>
          <a:p>
            <a:pPr>
              <a:spcBef>
                <a:spcPts val="0"/>
              </a:spcBef>
            </a:pPr>
            <a:r>
              <a:rPr lang="en" b="1">
                <a:solidFill>
                  <a:schemeClr val="dk1"/>
                </a:solidFill>
                <a:latin typeface="Calibri"/>
                <a:ea typeface="Calibri"/>
                <a:cs typeface="Calibri"/>
                <a:sym typeface="Calibri"/>
              </a:rPr>
              <a:t>Your Roles and Data Usage</a:t>
            </a:r>
          </a:p>
        </p:txBody>
      </p:sp>
      <p:sp>
        <p:nvSpPr>
          <p:cNvPr id="181" name="Shape 181"/>
          <p:cNvSpPr txBox="1">
            <a:spLocks noGrp="1"/>
          </p:cNvSpPr>
          <p:nvPr>
            <p:ph type="body" idx="1"/>
          </p:nvPr>
        </p:nvSpPr>
        <p:spPr>
          <a:xfrm>
            <a:off x="457200" y="2057400"/>
            <a:ext cx="8229600" cy="3394500"/>
          </a:xfrm>
          <a:prstGeom prst="rect">
            <a:avLst/>
          </a:prstGeom>
        </p:spPr>
        <p:txBody>
          <a:bodyPr vert="horz" lIns="91425" tIns="91425" rIns="91425" bIns="91425" rtlCol="0" anchor="t" anchorCtr="0">
            <a:noAutofit/>
          </a:bodyPr>
          <a:lstStyle/>
          <a:p>
            <a:pPr marL="0" indent="-69850">
              <a:lnSpc>
                <a:spcPct val="115000"/>
              </a:lnSpc>
              <a:spcBef>
                <a:spcPts val="800"/>
              </a:spcBef>
              <a:buClr>
                <a:schemeClr val="dk1"/>
              </a:buClr>
              <a:buSzPct val="45833"/>
              <a:buNone/>
            </a:pPr>
            <a:r>
              <a:rPr lang="en" sz="2400">
                <a:solidFill>
                  <a:schemeClr val="dk1"/>
                </a:solidFill>
                <a:latin typeface="Calibri"/>
                <a:ea typeface="Calibri"/>
                <a:cs typeface="Calibri"/>
                <a:sym typeface="Calibri"/>
              </a:rPr>
              <a:t>Discuss, in small groups (2-3 per group):</a:t>
            </a:r>
          </a:p>
          <a:p>
            <a:pPr marL="457200" indent="-381000">
              <a:lnSpc>
                <a:spcPct val="115000"/>
              </a:lnSpc>
              <a:spcBef>
                <a:spcPts val="700"/>
              </a:spcBef>
              <a:buClr>
                <a:schemeClr val="dk1"/>
              </a:buClr>
              <a:buSzPct val="100000"/>
              <a:buFont typeface="Calibri"/>
            </a:pPr>
            <a:r>
              <a:rPr lang="en" sz="2400">
                <a:solidFill>
                  <a:schemeClr val="dk1"/>
                </a:solidFill>
                <a:latin typeface="Calibri"/>
                <a:ea typeface="Calibri"/>
                <a:cs typeface="Calibri"/>
                <a:sym typeface="Calibri"/>
              </a:rPr>
              <a:t>What role does the use of data play in the work you do everyday?</a:t>
            </a:r>
          </a:p>
          <a:p>
            <a:pPr marL="914400" lvl="1" indent="-381000">
              <a:lnSpc>
                <a:spcPct val="115000"/>
              </a:lnSpc>
              <a:spcBef>
                <a:spcPts val="700"/>
              </a:spcBef>
              <a:buClr>
                <a:schemeClr val="dk1"/>
              </a:buClr>
              <a:buSzPct val="100000"/>
              <a:buFont typeface="Calibri"/>
            </a:pPr>
            <a:r>
              <a:rPr lang="en" sz="2400">
                <a:solidFill>
                  <a:schemeClr val="dk1"/>
                </a:solidFill>
                <a:latin typeface="Calibri"/>
                <a:ea typeface="Calibri"/>
                <a:cs typeface="Calibri"/>
                <a:sym typeface="Calibri"/>
              </a:rPr>
              <a:t>Which data sources?</a:t>
            </a:r>
          </a:p>
          <a:p>
            <a:pPr marL="914400" lvl="1" indent="-381000">
              <a:lnSpc>
                <a:spcPct val="115000"/>
              </a:lnSpc>
              <a:spcBef>
                <a:spcPts val="700"/>
              </a:spcBef>
              <a:buClr>
                <a:schemeClr val="dk1"/>
              </a:buClr>
              <a:buSzPct val="100000"/>
              <a:buFont typeface="Calibri"/>
            </a:pPr>
            <a:r>
              <a:rPr lang="en" sz="2400">
                <a:solidFill>
                  <a:schemeClr val="dk1"/>
                </a:solidFill>
                <a:latin typeface="Calibri"/>
                <a:ea typeface="Calibri"/>
                <a:cs typeface="Calibri"/>
                <a:sym typeface="Calibri"/>
              </a:rPr>
              <a:t>For what purposes?</a:t>
            </a:r>
          </a:p>
          <a:p>
            <a:pPr marL="0" indent="0">
              <a:lnSpc>
                <a:spcPct val="115000"/>
              </a:lnSpc>
              <a:spcBef>
                <a:spcPts val="700"/>
              </a:spcBef>
              <a:spcAft>
                <a:spcPts val="0"/>
              </a:spcAft>
              <a:buNone/>
            </a:pPr>
            <a:endParaRPr sz="2400">
              <a:solidFill>
                <a:schemeClr val="dk1"/>
              </a:solidFill>
              <a:latin typeface="Calibri"/>
              <a:ea typeface="Calibri"/>
              <a:cs typeface="Calibri"/>
              <a:sym typeface="Calibri"/>
            </a:endParaRPr>
          </a:p>
          <a:p>
            <a:pPr>
              <a:spcBef>
                <a:spcPts val="0"/>
              </a:spcBef>
              <a:buNone/>
            </a:pPr>
            <a:endParaRPr sz="2400">
              <a:latin typeface="Calibri"/>
              <a:ea typeface="Calibri"/>
              <a:cs typeface="Calibri"/>
              <a:sym typeface="Calibri"/>
            </a:endParaRPr>
          </a:p>
        </p:txBody>
      </p:sp>
      <p:sp>
        <p:nvSpPr>
          <p:cNvPr id="182" name="Shape 182"/>
          <p:cNvSpPr txBox="1">
            <a:spLocks noGrp="1"/>
          </p:cNvSpPr>
          <p:nvPr>
            <p:ph type="sldNum" idx="12"/>
          </p:nvPr>
        </p:nvSpPr>
        <p:spPr>
          <a:xfrm>
            <a:off x="6553201" y="5624512"/>
            <a:ext cx="2133599" cy="273900"/>
          </a:xfrm>
          <a:prstGeom prst="rect">
            <a:avLst/>
          </a:prstGeom>
        </p:spPr>
        <p:txBody>
          <a:bodyPr vert="horz" lIns="91425" tIns="45700" rIns="91425" bIns="45700" rtlCol="0" anchor="ctr" anchorCtr="0">
            <a:noAutofit/>
          </a:bodyPr>
          <a:lstStyle/>
          <a:p>
            <a:pPr>
              <a:buClr>
                <a:srgbClr val="000000"/>
              </a:buClr>
              <a:buSzPct val="25000"/>
            </a:pPr>
            <a:fld id="{00000000-1234-1234-1234-123412341234}" type="slidenum">
              <a:rPr lang="en"/>
              <a:pPr>
                <a:buClr>
                  <a:srgbClr val="000000"/>
                </a:buClr>
                <a:buSzPct val="25000"/>
              </a:pPr>
              <a:t>4</a:t>
            </a:fld>
            <a:endParaRPr lang="en"/>
          </a:p>
        </p:txBody>
      </p:sp>
      <p:pic>
        <p:nvPicPr>
          <p:cNvPr id="183" name="Shape 183"/>
          <p:cNvPicPr preferRelativeResize="0"/>
          <p:nvPr/>
        </p:nvPicPr>
        <p:blipFill>
          <a:blip r:embed="rId3">
            <a:alphaModFix/>
          </a:blip>
          <a:stretch>
            <a:fillRect/>
          </a:stretch>
        </p:blipFill>
        <p:spPr>
          <a:xfrm>
            <a:off x="5274025" y="3482709"/>
            <a:ext cx="2114550" cy="1521618"/>
          </a:xfrm>
          <a:prstGeom prst="rect">
            <a:avLst/>
          </a:prstGeom>
          <a:noFill/>
          <a:ln>
            <a:noFill/>
          </a:ln>
        </p:spPr>
      </p:pic>
    </p:spTree>
    <p:extLst>
      <p:ext uri="{BB962C8B-B14F-4D97-AF65-F5344CB8AC3E}">
        <p14:creationId xmlns:p14="http://schemas.microsoft.com/office/powerpoint/2010/main" val="2966643257"/>
      </p:ext>
    </p:extLst>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Shape 189"/>
          <p:cNvSpPr txBox="1">
            <a:spLocks noGrp="1"/>
          </p:cNvSpPr>
          <p:nvPr>
            <p:ph type="title"/>
          </p:nvPr>
        </p:nvSpPr>
        <p:spPr>
          <a:xfrm>
            <a:off x="457200" y="1063228"/>
            <a:ext cx="8229600" cy="857400"/>
          </a:xfrm>
          <a:prstGeom prst="rect">
            <a:avLst/>
          </a:prstGeom>
        </p:spPr>
        <p:txBody>
          <a:bodyPr vert="horz" lIns="91425" tIns="91425" rIns="91425" bIns="91425" rtlCol="0" anchor="ctr" anchorCtr="0">
            <a:noAutofit/>
          </a:bodyPr>
          <a:lstStyle/>
          <a:p>
            <a:pPr>
              <a:spcBef>
                <a:spcPts val="0"/>
              </a:spcBef>
            </a:pPr>
            <a:r>
              <a:rPr lang="en" b="1">
                <a:solidFill>
                  <a:schemeClr val="dk1"/>
                </a:solidFill>
                <a:latin typeface="Calibri"/>
                <a:ea typeface="Calibri"/>
                <a:cs typeface="Calibri"/>
                <a:sym typeface="Calibri"/>
              </a:rPr>
              <a:t>Focusing the Work</a:t>
            </a:r>
          </a:p>
        </p:txBody>
      </p:sp>
      <p:sp>
        <p:nvSpPr>
          <p:cNvPr id="190" name="Shape 190"/>
          <p:cNvSpPr txBox="1">
            <a:spLocks noGrp="1"/>
          </p:cNvSpPr>
          <p:nvPr>
            <p:ph type="body" idx="1"/>
          </p:nvPr>
        </p:nvSpPr>
        <p:spPr>
          <a:xfrm>
            <a:off x="457200" y="2057400"/>
            <a:ext cx="8229600" cy="3394500"/>
          </a:xfrm>
          <a:prstGeom prst="rect">
            <a:avLst/>
          </a:prstGeom>
        </p:spPr>
        <p:txBody>
          <a:bodyPr vert="horz" lIns="91425" tIns="91425" rIns="91425" bIns="91425" rtlCol="0" anchor="t" anchorCtr="0">
            <a:noAutofit/>
          </a:bodyPr>
          <a:lstStyle/>
          <a:p>
            <a:pPr marL="0" indent="-69850">
              <a:lnSpc>
                <a:spcPct val="115000"/>
              </a:lnSpc>
              <a:spcBef>
                <a:spcPts val="800"/>
              </a:spcBef>
              <a:buClr>
                <a:schemeClr val="dk1"/>
              </a:buClr>
              <a:buSzPct val="34375"/>
              <a:buNone/>
            </a:pPr>
            <a:r>
              <a:rPr lang="en" sz="3200">
                <a:solidFill>
                  <a:schemeClr val="dk1"/>
                </a:solidFill>
              </a:rPr>
              <a:t>•</a:t>
            </a:r>
            <a:r>
              <a:rPr lang="en" sz="3200">
                <a:solidFill>
                  <a:schemeClr val="dk1"/>
                </a:solidFill>
                <a:latin typeface="Calibri"/>
                <a:ea typeface="Calibri"/>
                <a:cs typeface="Calibri"/>
                <a:sym typeface="Calibri"/>
              </a:rPr>
              <a:t>What are all the possible reasons you hear from your fellow teachers as to why students are not making expected achievement and/or growth?</a:t>
            </a:r>
          </a:p>
          <a:p>
            <a:pPr marL="0" indent="-69850">
              <a:lnSpc>
                <a:spcPct val="115000"/>
              </a:lnSpc>
              <a:spcBef>
                <a:spcPts val="800"/>
              </a:spcBef>
              <a:buClr>
                <a:schemeClr val="dk1"/>
              </a:buClr>
              <a:buSzPct val="34375"/>
              <a:buNone/>
            </a:pPr>
            <a:r>
              <a:rPr lang="en" sz="3200">
                <a:solidFill>
                  <a:schemeClr val="dk1"/>
                </a:solidFill>
              </a:rPr>
              <a:t>•</a:t>
            </a:r>
            <a:r>
              <a:rPr lang="en" sz="3200">
                <a:solidFill>
                  <a:schemeClr val="dk1"/>
                </a:solidFill>
                <a:latin typeface="Calibri"/>
                <a:ea typeface="Calibri"/>
                <a:cs typeface="Calibri"/>
                <a:sym typeface="Calibri"/>
              </a:rPr>
              <a:t>Do Individually/1:1</a:t>
            </a:r>
          </a:p>
          <a:p>
            <a:pPr marL="0" indent="-69850">
              <a:lnSpc>
                <a:spcPct val="115000"/>
              </a:lnSpc>
              <a:spcBef>
                <a:spcPts val="800"/>
              </a:spcBef>
              <a:buClr>
                <a:schemeClr val="dk1"/>
              </a:buClr>
              <a:buSzPct val="34375"/>
              <a:buNone/>
            </a:pPr>
            <a:r>
              <a:rPr lang="en" sz="3200">
                <a:solidFill>
                  <a:schemeClr val="dk1"/>
                </a:solidFill>
              </a:rPr>
              <a:t>•</a:t>
            </a:r>
            <a:r>
              <a:rPr lang="en" sz="3200">
                <a:solidFill>
                  <a:schemeClr val="dk1"/>
                </a:solidFill>
                <a:latin typeface="Calibri"/>
                <a:ea typeface="Calibri"/>
                <a:cs typeface="Calibri"/>
                <a:sym typeface="Calibri"/>
              </a:rPr>
              <a:t>Share </a:t>
            </a:r>
            <a:r>
              <a:rPr lang="en" sz="3200" b="1" u="sng">
                <a:solidFill>
                  <a:srgbClr val="FF0000"/>
                </a:solidFill>
                <a:latin typeface="Calibri"/>
                <a:ea typeface="Calibri"/>
                <a:cs typeface="Calibri"/>
                <a:sym typeface="Calibri"/>
              </a:rPr>
              <a:t>one</a:t>
            </a:r>
            <a:r>
              <a:rPr lang="en" sz="3200">
                <a:solidFill>
                  <a:schemeClr val="dk1"/>
                </a:solidFill>
                <a:latin typeface="Calibri"/>
                <a:ea typeface="Calibri"/>
                <a:cs typeface="Calibri"/>
                <a:sym typeface="Calibri"/>
              </a:rPr>
              <a:t> reason per Post- it, Max 3!</a:t>
            </a:r>
          </a:p>
          <a:p>
            <a:pPr>
              <a:spcBef>
                <a:spcPts val="0"/>
              </a:spcBef>
              <a:buNone/>
            </a:pPr>
            <a:endParaRPr/>
          </a:p>
        </p:txBody>
      </p:sp>
      <p:sp>
        <p:nvSpPr>
          <p:cNvPr id="191" name="Shape 191"/>
          <p:cNvSpPr txBox="1">
            <a:spLocks noGrp="1"/>
          </p:cNvSpPr>
          <p:nvPr>
            <p:ph type="sldNum" idx="12"/>
          </p:nvPr>
        </p:nvSpPr>
        <p:spPr>
          <a:xfrm>
            <a:off x="6553201" y="5624512"/>
            <a:ext cx="2133599" cy="273900"/>
          </a:xfrm>
          <a:prstGeom prst="rect">
            <a:avLst/>
          </a:prstGeom>
        </p:spPr>
        <p:txBody>
          <a:bodyPr vert="horz" lIns="91425" tIns="45700" rIns="91425" bIns="45700" rtlCol="0" anchor="ctr" anchorCtr="0">
            <a:noAutofit/>
          </a:bodyPr>
          <a:lstStyle/>
          <a:p>
            <a:fld id="{00000000-1234-1234-1234-123412341234}" type="slidenum">
              <a:rPr lang="en"/>
              <a:pPr/>
              <a:t>5</a:t>
            </a:fld>
            <a:endParaRPr lang="en"/>
          </a:p>
        </p:txBody>
      </p:sp>
      <p:pic>
        <p:nvPicPr>
          <p:cNvPr id="192" name="Shape 192"/>
          <p:cNvPicPr preferRelativeResize="0"/>
          <p:nvPr/>
        </p:nvPicPr>
        <p:blipFill>
          <a:blip r:embed="rId3">
            <a:alphaModFix/>
          </a:blip>
          <a:stretch>
            <a:fillRect/>
          </a:stretch>
        </p:blipFill>
        <p:spPr>
          <a:xfrm>
            <a:off x="4006551" y="5229071"/>
            <a:ext cx="3915699" cy="669349"/>
          </a:xfrm>
          <a:prstGeom prst="rect">
            <a:avLst/>
          </a:prstGeom>
          <a:noFill/>
          <a:ln>
            <a:noFill/>
          </a:ln>
        </p:spPr>
      </p:pic>
    </p:spTree>
    <p:extLst>
      <p:ext uri="{BB962C8B-B14F-4D97-AF65-F5344CB8AC3E}">
        <p14:creationId xmlns:p14="http://schemas.microsoft.com/office/powerpoint/2010/main" val="1294438931"/>
      </p:ext>
    </p:extLst>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Shape 198"/>
          <p:cNvSpPr txBox="1">
            <a:spLocks noGrp="1"/>
          </p:cNvSpPr>
          <p:nvPr>
            <p:ph type="title"/>
          </p:nvPr>
        </p:nvSpPr>
        <p:spPr>
          <a:xfrm>
            <a:off x="497425" y="1011440"/>
            <a:ext cx="8229600" cy="857400"/>
          </a:xfrm>
          <a:prstGeom prst="rect">
            <a:avLst/>
          </a:prstGeom>
        </p:spPr>
        <p:txBody>
          <a:bodyPr vert="horz" lIns="91425" tIns="91425" rIns="91425" bIns="91425" rtlCol="0" anchor="ctr" anchorCtr="0">
            <a:noAutofit/>
          </a:bodyPr>
          <a:lstStyle/>
          <a:p>
            <a:pPr>
              <a:spcBef>
                <a:spcPts val="0"/>
              </a:spcBef>
            </a:pPr>
            <a:r>
              <a:rPr lang="en" b="1">
                <a:solidFill>
                  <a:schemeClr val="dk1"/>
                </a:solidFill>
                <a:latin typeface="Calibri"/>
                <a:ea typeface="Calibri"/>
                <a:cs typeface="Calibri"/>
                <a:sym typeface="Calibri"/>
              </a:rPr>
              <a:t>Sorting The Reasons</a:t>
            </a:r>
          </a:p>
        </p:txBody>
      </p:sp>
      <p:sp>
        <p:nvSpPr>
          <p:cNvPr id="199" name="Shape 199"/>
          <p:cNvSpPr txBox="1">
            <a:spLocks noGrp="1"/>
          </p:cNvSpPr>
          <p:nvPr>
            <p:ph type="body" idx="1"/>
          </p:nvPr>
        </p:nvSpPr>
        <p:spPr>
          <a:xfrm>
            <a:off x="577875" y="1960368"/>
            <a:ext cx="8229600" cy="3394500"/>
          </a:xfrm>
          <a:prstGeom prst="rect">
            <a:avLst/>
          </a:prstGeom>
        </p:spPr>
        <p:txBody>
          <a:bodyPr vert="horz" lIns="91425" tIns="91425" rIns="91425" bIns="91425" rtlCol="0" anchor="t" anchorCtr="0">
            <a:noAutofit/>
          </a:bodyPr>
          <a:lstStyle/>
          <a:p>
            <a:pPr marL="0" indent="0">
              <a:lnSpc>
                <a:spcPct val="115000"/>
              </a:lnSpc>
              <a:spcBef>
                <a:spcPts val="0"/>
              </a:spcBef>
              <a:buNone/>
            </a:pPr>
            <a:r>
              <a:rPr lang="en" sz="1100">
                <a:solidFill>
                  <a:schemeClr val="dk1"/>
                </a:solidFill>
              </a:rPr>
              <a:t>•</a:t>
            </a:r>
            <a:r>
              <a:rPr lang="en" sz="1100">
                <a:solidFill>
                  <a:srgbClr val="FFFFFF"/>
                </a:solidFill>
                <a:latin typeface="Calibri"/>
                <a:ea typeface="Calibri"/>
                <a:cs typeface="Calibri"/>
                <a:sym typeface="Calibri"/>
              </a:rPr>
              <a:t>What We Can’t Control</a:t>
            </a:r>
          </a:p>
          <a:p>
            <a:pPr marL="0" indent="0">
              <a:lnSpc>
                <a:spcPct val="115000"/>
              </a:lnSpc>
              <a:spcBef>
                <a:spcPts val="0"/>
              </a:spcBef>
              <a:buNone/>
            </a:pPr>
            <a:r>
              <a:rPr lang="en" sz="1100">
                <a:solidFill>
                  <a:srgbClr val="FFFFFF"/>
                </a:solidFill>
                <a:latin typeface="Calibri"/>
                <a:ea typeface="Calibri"/>
                <a:cs typeface="Calibri"/>
                <a:sym typeface="Calibri"/>
              </a:rPr>
              <a:t>at WCAN Control</a:t>
            </a:r>
          </a:p>
        </p:txBody>
      </p:sp>
      <p:sp>
        <p:nvSpPr>
          <p:cNvPr id="200" name="Shape 200"/>
          <p:cNvSpPr txBox="1">
            <a:spLocks noGrp="1"/>
          </p:cNvSpPr>
          <p:nvPr>
            <p:ph type="sldNum" idx="12"/>
          </p:nvPr>
        </p:nvSpPr>
        <p:spPr>
          <a:xfrm>
            <a:off x="6593426" y="5572725"/>
            <a:ext cx="2133599" cy="273900"/>
          </a:xfrm>
          <a:prstGeom prst="rect">
            <a:avLst/>
          </a:prstGeom>
        </p:spPr>
        <p:txBody>
          <a:bodyPr vert="horz" lIns="91425" tIns="45700" rIns="91425" bIns="45700" rtlCol="0" anchor="ctr" anchorCtr="0">
            <a:noAutofit/>
          </a:bodyPr>
          <a:lstStyle/>
          <a:p>
            <a:fld id="{00000000-1234-1234-1234-123412341234}" type="slidenum">
              <a:rPr lang="en"/>
              <a:pPr/>
              <a:t>6</a:t>
            </a:fld>
            <a:endParaRPr lang="en"/>
          </a:p>
        </p:txBody>
      </p:sp>
      <p:sp>
        <p:nvSpPr>
          <p:cNvPr id="201" name="Shape 201"/>
          <p:cNvSpPr txBox="1"/>
          <p:nvPr/>
        </p:nvSpPr>
        <p:spPr>
          <a:xfrm>
            <a:off x="742025" y="2092632"/>
            <a:ext cx="3459300" cy="1885499"/>
          </a:xfrm>
          <a:prstGeom prst="rect">
            <a:avLst/>
          </a:prstGeom>
          <a:solidFill>
            <a:srgbClr val="0000FF"/>
          </a:solidFill>
          <a:ln>
            <a:noFill/>
          </a:ln>
        </p:spPr>
        <p:txBody>
          <a:bodyPr lIns="91425" tIns="91425" rIns="91425" bIns="91425" anchor="t" anchorCtr="0">
            <a:noAutofit/>
          </a:bodyPr>
          <a:lstStyle/>
          <a:p>
            <a:pPr algn="ctr"/>
            <a:endParaRPr sz="3600">
              <a:solidFill>
                <a:srgbClr val="F3F3F3"/>
              </a:solidFill>
              <a:latin typeface="Calibri"/>
              <a:ea typeface="Calibri"/>
              <a:cs typeface="Calibri"/>
              <a:sym typeface="Calibri"/>
            </a:endParaRPr>
          </a:p>
          <a:p>
            <a:pPr algn="ctr"/>
            <a:r>
              <a:rPr lang="en" sz="3600">
                <a:solidFill>
                  <a:srgbClr val="F3F3F3"/>
                </a:solidFill>
                <a:latin typeface="Calibri"/>
                <a:ea typeface="Calibri"/>
                <a:cs typeface="Calibri"/>
                <a:sym typeface="Calibri"/>
              </a:rPr>
              <a:t>What We CAN Control</a:t>
            </a:r>
          </a:p>
        </p:txBody>
      </p:sp>
      <p:sp>
        <p:nvSpPr>
          <p:cNvPr id="202" name="Shape 202"/>
          <p:cNvSpPr txBox="1"/>
          <p:nvPr/>
        </p:nvSpPr>
        <p:spPr>
          <a:xfrm>
            <a:off x="4603325" y="2107688"/>
            <a:ext cx="3459300" cy="1885499"/>
          </a:xfrm>
          <a:prstGeom prst="rect">
            <a:avLst/>
          </a:prstGeom>
          <a:solidFill>
            <a:srgbClr val="FFFF00"/>
          </a:solidFill>
          <a:ln>
            <a:noFill/>
          </a:ln>
        </p:spPr>
        <p:txBody>
          <a:bodyPr lIns="91425" tIns="91425" rIns="91425" bIns="91425" anchor="t" anchorCtr="0">
            <a:noAutofit/>
          </a:bodyPr>
          <a:lstStyle/>
          <a:p>
            <a:pPr algn="ctr"/>
            <a:endParaRPr sz="3000">
              <a:latin typeface="Calibri"/>
              <a:ea typeface="Calibri"/>
              <a:cs typeface="Calibri"/>
              <a:sym typeface="Calibri"/>
            </a:endParaRPr>
          </a:p>
          <a:p>
            <a:pPr algn="ctr"/>
            <a:r>
              <a:rPr lang="en" sz="3600">
                <a:solidFill>
                  <a:srgbClr val="FF0000"/>
                </a:solidFill>
                <a:latin typeface="Calibri"/>
                <a:ea typeface="Calibri"/>
                <a:cs typeface="Calibri"/>
                <a:sym typeface="Calibri"/>
              </a:rPr>
              <a:t>What We CAN’T CONTROL</a:t>
            </a:r>
          </a:p>
        </p:txBody>
      </p:sp>
      <p:pic>
        <p:nvPicPr>
          <p:cNvPr id="203" name="Shape 203"/>
          <p:cNvPicPr preferRelativeResize="0"/>
          <p:nvPr/>
        </p:nvPicPr>
        <p:blipFill>
          <a:blip r:embed="rId3">
            <a:alphaModFix/>
          </a:blip>
          <a:stretch>
            <a:fillRect/>
          </a:stretch>
        </p:blipFill>
        <p:spPr>
          <a:xfrm>
            <a:off x="7145875" y="4336846"/>
            <a:ext cx="1185862" cy="1235868"/>
          </a:xfrm>
          <a:prstGeom prst="rect">
            <a:avLst/>
          </a:prstGeom>
          <a:noFill/>
          <a:ln>
            <a:noFill/>
          </a:ln>
        </p:spPr>
      </p:pic>
    </p:spTree>
    <p:extLst>
      <p:ext uri="{BB962C8B-B14F-4D97-AF65-F5344CB8AC3E}">
        <p14:creationId xmlns:p14="http://schemas.microsoft.com/office/powerpoint/2010/main" val="4172920012"/>
      </p:ext>
    </p:extLst>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Shape 209"/>
          <p:cNvSpPr txBox="1">
            <a:spLocks noGrp="1"/>
          </p:cNvSpPr>
          <p:nvPr>
            <p:ph type="sldNum" idx="12"/>
          </p:nvPr>
        </p:nvSpPr>
        <p:spPr>
          <a:xfrm>
            <a:off x="6553201" y="5624512"/>
            <a:ext cx="2133599" cy="273900"/>
          </a:xfrm>
          <a:prstGeom prst="rect">
            <a:avLst/>
          </a:prstGeom>
        </p:spPr>
        <p:txBody>
          <a:bodyPr vert="horz" lIns="91425" tIns="45700" rIns="91425" bIns="45700" rtlCol="0" anchor="ctr" anchorCtr="0">
            <a:noAutofit/>
          </a:bodyPr>
          <a:lstStyle/>
          <a:p>
            <a:fld id="{00000000-1234-1234-1234-123412341234}" type="slidenum">
              <a:rPr lang="en"/>
              <a:pPr/>
              <a:t>7</a:t>
            </a:fld>
            <a:endParaRPr lang="en"/>
          </a:p>
        </p:txBody>
      </p:sp>
      <p:pic>
        <p:nvPicPr>
          <p:cNvPr id="210" name="Shape 210"/>
          <p:cNvPicPr preferRelativeResize="0"/>
          <p:nvPr/>
        </p:nvPicPr>
        <p:blipFill>
          <a:blip r:embed="rId3">
            <a:alphaModFix/>
          </a:blip>
          <a:stretch>
            <a:fillRect/>
          </a:stretch>
        </p:blipFill>
        <p:spPr>
          <a:xfrm>
            <a:off x="1814438" y="1488168"/>
            <a:ext cx="5515125" cy="4136344"/>
          </a:xfrm>
          <a:prstGeom prst="rect">
            <a:avLst/>
          </a:prstGeom>
          <a:noFill/>
          <a:ln>
            <a:noFill/>
          </a:ln>
        </p:spPr>
      </p:pic>
    </p:spTree>
    <p:extLst>
      <p:ext uri="{BB962C8B-B14F-4D97-AF65-F5344CB8AC3E}">
        <p14:creationId xmlns:p14="http://schemas.microsoft.com/office/powerpoint/2010/main" val="1530434711"/>
      </p:ext>
    </p:extLst>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Shape 216"/>
          <p:cNvSpPr txBox="1">
            <a:spLocks noGrp="1"/>
          </p:cNvSpPr>
          <p:nvPr>
            <p:ph type="sldNum" idx="12"/>
          </p:nvPr>
        </p:nvSpPr>
        <p:spPr>
          <a:xfrm>
            <a:off x="6553201" y="5624512"/>
            <a:ext cx="2133599" cy="273900"/>
          </a:xfrm>
          <a:prstGeom prst="rect">
            <a:avLst/>
          </a:prstGeom>
        </p:spPr>
        <p:txBody>
          <a:bodyPr vert="horz" lIns="91425" tIns="45700" rIns="91425" bIns="45700" rtlCol="0" anchor="ctr" anchorCtr="0">
            <a:noAutofit/>
          </a:bodyPr>
          <a:lstStyle/>
          <a:p>
            <a:fld id="{00000000-1234-1234-1234-123412341234}" type="slidenum">
              <a:rPr lang="en"/>
              <a:pPr/>
              <a:t>8</a:t>
            </a:fld>
            <a:endParaRPr lang="en"/>
          </a:p>
        </p:txBody>
      </p:sp>
      <p:pic>
        <p:nvPicPr>
          <p:cNvPr id="217" name="Shape 217"/>
          <p:cNvPicPr preferRelativeResize="0"/>
          <p:nvPr/>
        </p:nvPicPr>
        <p:blipFill>
          <a:blip r:embed="rId3">
            <a:alphaModFix/>
          </a:blip>
          <a:stretch>
            <a:fillRect/>
          </a:stretch>
        </p:blipFill>
        <p:spPr>
          <a:xfrm>
            <a:off x="1772367" y="1341094"/>
            <a:ext cx="5711217" cy="4283419"/>
          </a:xfrm>
          <a:prstGeom prst="rect">
            <a:avLst/>
          </a:prstGeom>
          <a:noFill/>
          <a:ln>
            <a:noFill/>
          </a:ln>
        </p:spPr>
      </p:pic>
    </p:spTree>
    <p:extLst>
      <p:ext uri="{BB962C8B-B14F-4D97-AF65-F5344CB8AC3E}">
        <p14:creationId xmlns:p14="http://schemas.microsoft.com/office/powerpoint/2010/main" val="418203912"/>
      </p:ext>
    </p:extLst>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46404" y="4171183"/>
            <a:ext cx="7063740" cy="1634490"/>
          </a:xfrm>
        </p:spPr>
        <p:txBody>
          <a:bodyPr>
            <a:normAutofit fontScale="90000"/>
          </a:bodyPr>
          <a:lstStyle/>
          <a:p>
            <a:r>
              <a:rPr lang="en-US" sz="6000" dirty="0" smtClean="0"/>
              <a:t>Digging Deeper into Content Areas</a:t>
            </a:r>
            <a:endParaRPr lang="en-US" sz="6000" dirty="0"/>
          </a:p>
        </p:txBody>
      </p:sp>
      <p:grpSp>
        <p:nvGrpSpPr>
          <p:cNvPr id="4" name="Group 3"/>
          <p:cNvGrpSpPr/>
          <p:nvPr/>
        </p:nvGrpSpPr>
        <p:grpSpPr>
          <a:xfrm>
            <a:off x="909743" y="391878"/>
            <a:ext cx="7100401" cy="3924461"/>
            <a:chOff x="1723559" y="409463"/>
            <a:chExt cx="7100401" cy="3924461"/>
          </a:xfrm>
        </p:grpSpPr>
        <p:pic>
          <p:nvPicPr>
            <p:cNvPr id="9" name="Picture 8"/>
            <p:cNvPicPr>
              <a:picLocks noChangeAspect="1"/>
            </p:cNvPicPr>
            <p:nvPr/>
          </p:nvPicPr>
          <p:blipFill rotWithShape="1">
            <a:blip r:embed="rId3"/>
            <a:srcRect l="3407" t="9152" r="4062" b="6101"/>
            <a:stretch/>
          </p:blipFill>
          <p:spPr>
            <a:xfrm>
              <a:off x="1723559" y="409463"/>
              <a:ext cx="2959242" cy="338328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0" name="Picture 9"/>
            <p:cNvPicPr>
              <a:picLocks noChangeAspect="1"/>
            </p:cNvPicPr>
            <p:nvPr/>
          </p:nvPicPr>
          <p:blipFill rotWithShape="1">
            <a:blip r:embed="rId4"/>
            <a:srcRect l="5621" t="9534" r="2876" b="5432"/>
            <a:stretch/>
          </p:blipFill>
          <p:spPr>
            <a:xfrm>
              <a:off x="3725966" y="779568"/>
              <a:ext cx="2926080" cy="33058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1" name="Picture 10"/>
            <p:cNvPicPr>
              <a:picLocks noChangeAspect="1"/>
            </p:cNvPicPr>
            <p:nvPr/>
          </p:nvPicPr>
          <p:blipFill rotWithShape="1">
            <a:blip r:embed="rId5"/>
            <a:srcRect l="5001" t="7649" r="1177" b="5265"/>
            <a:stretch/>
          </p:blipFill>
          <p:spPr>
            <a:xfrm>
              <a:off x="5897880" y="1039375"/>
              <a:ext cx="2926080" cy="329454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grpSp>
      <p:sp>
        <p:nvSpPr>
          <p:cNvPr id="5" name="Rectangle 4"/>
          <p:cNvSpPr/>
          <p:nvPr/>
        </p:nvSpPr>
        <p:spPr>
          <a:xfrm>
            <a:off x="4447607" y="3244334"/>
            <a:ext cx="248786" cy="369332"/>
          </a:xfrm>
          <a:prstGeom prst="rect">
            <a:avLst/>
          </a:prstGeom>
        </p:spPr>
        <p:txBody>
          <a:bodyPr wrap="none">
            <a:spAutoFit/>
          </a:bodyPr>
          <a:lstStyle/>
          <a:p>
            <a:r>
              <a:rPr lang="en-US" dirty="0"/>
              <a:t> </a:t>
            </a:r>
          </a:p>
        </p:txBody>
      </p:sp>
      <p:sp>
        <p:nvSpPr>
          <p:cNvPr id="6" name="Rectangle 5"/>
          <p:cNvSpPr/>
          <p:nvPr/>
        </p:nvSpPr>
        <p:spPr>
          <a:xfrm>
            <a:off x="4447607" y="3244334"/>
            <a:ext cx="248786" cy="369332"/>
          </a:xfrm>
          <a:prstGeom prst="rect">
            <a:avLst/>
          </a:prstGeom>
        </p:spPr>
        <p:txBody>
          <a:bodyPr wrap="none">
            <a:spAutoFit/>
          </a:bodyPr>
          <a:lstStyle/>
          <a:p>
            <a:r>
              <a:rPr lang="en-US" dirty="0"/>
              <a:t> </a:t>
            </a:r>
          </a:p>
        </p:txBody>
      </p:sp>
    </p:spTree>
    <p:extLst>
      <p:ext uri="{BB962C8B-B14F-4D97-AF65-F5344CB8AC3E}">
        <p14:creationId xmlns:p14="http://schemas.microsoft.com/office/powerpoint/2010/main" val="82641451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TM03457515[[fn=View]]</Template>
  <TotalTime>2261</TotalTime>
  <Words>3568</Words>
  <Application>Microsoft Office PowerPoint</Application>
  <PresentationFormat>On-screen Show (4:3)</PresentationFormat>
  <Paragraphs>343</Paragraphs>
  <Slides>34</Slides>
  <Notes>33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34</vt:i4>
      </vt:variant>
    </vt:vector>
  </HeadingPairs>
  <TitlesOfParts>
    <vt:vector size="40" baseType="lpstr">
      <vt:lpstr>Arial</vt:lpstr>
      <vt:lpstr>Calibri</vt:lpstr>
      <vt:lpstr>Century Schoolbook</vt:lpstr>
      <vt:lpstr>Wingdings</vt:lpstr>
      <vt:lpstr>Wingdings 2</vt:lpstr>
      <vt:lpstr>View</vt:lpstr>
      <vt:lpstr>  Keystone Biology  Content Networking</vt:lpstr>
      <vt:lpstr>Welcome &amp; Introduction</vt:lpstr>
      <vt:lpstr>Agenda</vt:lpstr>
      <vt:lpstr>Your Roles and Data Usage</vt:lpstr>
      <vt:lpstr>Focusing the Work</vt:lpstr>
      <vt:lpstr>Sorting The Reasons</vt:lpstr>
      <vt:lpstr>PowerPoint Presentation</vt:lpstr>
      <vt:lpstr>PowerPoint Presentation</vt:lpstr>
      <vt:lpstr>Digging Deeper into Content Areas</vt:lpstr>
      <vt:lpstr>PowerPoint Presentation</vt:lpstr>
      <vt:lpstr>Session Purpose</vt:lpstr>
      <vt:lpstr>Early Feedback and Reactions to Digging Deeper Resources</vt:lpstr>
      <vt:lpstr>Origin of the Digging Deeper into Content Areas Resource Booklets</vt:lpstr>
      <vt:lpstr>Origin of the Digging Deeper into Content Areas Resource Booklets</vt:lpstr>
      <vt:lpstr>Who Can Use?</vt:lpstr>
      <vt:lpstr>Purpose of Digging Deeper in Content Area Resources</vt:lpstr>
      <vt:lpstr>Action Plans Gone Bad</vt:lpstr>
      <vt:lpstr>From What to Why to Action!</vt:lpstr>
      <vt:lpstr>Getting to Know the DD Resources</vt:lpstr>
      <vt:lpstr>Getting to Know the DD Resources</vt:lpstr>
      <vt:lpstr>Over-Arching Questions to Guide the Process of Using Data Effectively</vt:lpstr>
      <vt:lpstr>The Variables of Root Cause…</vt:lpstr>
      <vt:lpstr>Digging Deeper Questions Also Link to Bernhardt’s Multiple Measures!</vt:lpstr>
      <vt:lpstr>How to Use Digging Deeper into Content Areas </vt:lpstr>
      <vt:lpstr>Where to Start: Entry Points</vt:lpstr>
      <vt:lpstr>Example: Historical Low Achievement/ Low Growth ELA Start with Big Idea questions!</vt:lpstr>
      <vt:lpstr>Let’s Walk through An Example:  SLO Development for Individual Teachers</vt:lpstr>
      <vt:lpstr>YOUR Initiatives/Work …..Digging Deeper Connections</vt:lpstr>
      <vt:lpstr>In Summary</vt:lpstr>
      <vt:lpstr>DD Resources in SAS PLC</vt:lpstr>
      <vt:lpstr>Content Sharing</vt:lpstr>
      <vt:lpstr>Break</vt:lpstr>
      <vt:lpstr>Breakout Groups</vt:lpstr>
      <vt:lpstr>Until Next Time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Digging Deeper into Content Areas: PAIU Focus</dc:title>
  <dc:creator>CYNTHIA GOLDSWORTHY</dc:creator>
  <cp:lastModifiedBy>Joseph Page</cp:lastModifiedBy>
  <cp:revision>128</cp:revision>
  <cp:lastPrinted>2015-11-08T18:40:16Z</cp:lastPrinted>
  <dcterms:created xsi:type="dcterms:W3CDTF">2015-10-20T13:00:55Z</dcterms:created>
  <dcterms:modified xsi:type="dcterms:W3CDTF">2016-02-02T14:53:27Z</dcterms:modified>
</cp:coreProperties>
</file>